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36" r:id="rId2"/>
    <p:sldId id="351" r:id="rId3"/>
    <p:sldId id="353" r:id="rId4"/>
    <p:sldId id="352" r:id="rId5"/>
    <p:sldId id="363" r:id="rId6"/>
    <p:sldId id="333" r:id="rId7"/>
    <p:sldId id="331" r:id="rId8"/>
    <p:sldId id="356" r:id="rId9"/>
    <p:sldId id="358" r:id="rId10"/>
    <p:sldId id="364" r:id="rId11"/>
    <p:sldId id="365" r:id="rId12"/>
    <p:sldId id="359" r:id="rId13"/>
    <p:sldId id="357" r:id="rId14"/>
    <p:sldId id="360" r:id="rId15"/>
    <p:sldId id="354" r:id="rId16"/>
    <p:sldId id="361" r:id="rId17"/>
    <p:sldId id="355" r:id="rId18"/>
    <p:sldId id="366" r:id="rId19"/>
    <p:sldId id="362" r:id="rId20"/>
    <p:sldId id="296"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9" autoAdjust="0"/>
  </p:normalViewPr>
  <p:slideViewPr>
    <p:cSldViewPr>
      <p:cViewPr varScale="1">
        <p:scale>
          <a:sx n="110" d="100"/>
          <a:sy n="110" d="100"/>
        </p:scale>
        <p:origin x="12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936"/>
          </a:xfrm>
          <a:prstGeom prst="rect">
            <a:avLst/>
          </a:prstGeom>
        </p:spPr>
        <p:txBody>
          <a:bodyPr vert="horz" lIns="91001" tIns="45501" rIns="91001" bIns="45501" rtlCol="0"/>
          <a:lstStyle>
            <a:lvl1pPr algn="l">
              <a:defRPr sz="1200"/>
            </a:lvl1pPr>
          </a:lstStyle>
          <a:p>
            <a:endParaRPr lang="en-GB" dirty="0"/>
          </a:p>
        </p:txBody>
      </p:sp>
      <p:sp>
        <p:nvSpPr>
          <p:cNvPr id="3" name="Date Placeholder 2"/>
          <p:cNvSpPr>
            <a:spLocks noGrp="1"/>
          </p:cNvSpPr>
          <p:nvPr>
            <p:ph type="dt" idx="1"/>
          </p:nvPr>
        </p:nvSpPr>
        <p:spPr>
          <a:xfrm>
            <a:off x="3850443" y="0"/>
            <a:ext cx="2945659" cy="495936"/>
          </a:xfrm>
          <a:prstGeom prst="rect">
            <a:avLst/>
          </a:prstGeom>
        </p:spPr>
        <p:txBody>
          <a:bodyPr vert="horz" lIns="91001" tIns="45501" rIns="91001" bIns="45501" rtlCol="0"/>
          <a:lstStyle>
            <a:lvl1pPr algn="r">
              <a:defRPr sz="1200"/>
            </a:lvl1pPr>
          </a:lstStyle>
          <a:p>
            <a:fld id="{5B5FCB8A-02E0-416B-A352-37F28115D798}" type="datetimeFigureOut">
              <a:rPr lang="en-GB" smtClean="0"/>
              <a:t>06/09/2017</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001" tIns="45501" rIns="91001" bIns="45501" rtlCol="0" anchor="ctr"/>
          <a:lstStyle/>
          <a:p>
            <a:endParaRPr lang="en-GB" dirty="0"/>
          </a:p>
        </p:txBody>
      </p:sp>
      <p:sp>
        <p:nvSpPr>
          <p:cNvPr id="5" name="Notes Placeholder 4"/>
          <p:cNvSpPr>
            <a:spLocks noGrp="1"/>
          </p:cNvSpPr>
          <p:nvPr>
            <p:ph type="body" sz="quarter" idx="3"/>
          </p:nvPr>
        </p:nvSpPr>
        <p:spPr>
          <a:xfrm>
            <a:off x="679768" y="4715351"/>
            <a:ext cx="5438140" cy="4466591"/>
          </a:xfrm>
          <a:prstGeom prst="rect">
            <a:avLst/>
          </a:prstGeom>
        </p:spPr>
        <p:txBody>
          <a:bodyPr vert="horz" lIns="91001" tIns="45501" rIns="91001" bIns="4550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118"/>
            <a:ext cx="2945659" cy="495935"/>
          </a:xfrm>
          <a:prstGeom prst="rect">
            <a:avLst/>
          </a:prstGeom>
        </p:spPr>
        <p:txBody>
          <a:bodyPr vert="horz" lIns="91001" tIns="45501" rIns="91001" bIns="4550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9118"/>
            <a:ext cx="2945659" cy="495935"/>
          </a:xfrm>
          <a:prstGeom prst="rect">
            <a:avLst/>
          </a:prstGeom>
        </p:spPr>
        <p:txBody>
          <a:bodyPr vert="horz" lIns="91001" tIns="45501" rIns="91001" bIns="45501" rtlCol="0" anchor="b"/>
          <a:lstStyle>
            <a:lvl1pPr algn="r">
              <a:defRPr sz="1200"/>
            </a:lvl1pPr>
          </a:lstStyle>
          <a:p>
            <a:fld id="{5E5D9D14-C7C2-4DEF-ABC4-34B0A0F1E3DA}" type="slidenum">
              <a:rPr lang="en-GB" smtClean="0"/>
              <a:t>‹#›</a:t>
            </a:fld>
            <a:endParaRPr lang="en-GB" dirty="0"/>
          </a:p>
        </p:txBody>
      </p:sp>
    </p:spTree>
    <p:extLst>
      <p:ext uri="{BB962C8B-B14F-4D97-AF65-F5344CB8AC3E}">
        <p14:creationId xmlns:p14="http://schemas.microsoft.com/office/powerpoint/2010/main" val="306141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5D9D14-C7C2-4DEF-ABC4-34B0A0F1E3DA}" type="slidenum">
              <a:rPr lang="en-GB" smtClean="0"/>
              <a:t>13</a:t>
            </a:fld>
            <a:endParaRPr lang="en-GB" dirty="0"/>
          </a:p>
        </p:txBody>
      </p:sp>
    </p:spTree>
    <p:extLst>
      <p:ext uri="{BB962C8B-B14F-4D97-AF65-F5344CB8AC3E}">
        <p14:creationId xmlns:p14="http://schemas.microsoft.com/office/powerpoint/2010/main" val="26594270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5" Type="http://schemas.openxmlformats.org/officeDocument/2006/relationships/image" Target="../media/image6.tiff"/><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2592090"/>
            <a:ext cx="9144000" cy="4265910"/>
          </a:xfrm>
        </p:spPr>
        <p:txBody>
          <a:bodyPr/>
          <a:lstStyle/>
          <a:p>
            <a:endParaRPr lang="en-GB" dirty="0"/>
          </a:p>
        </p:txBody>
      </p:sp>
      <p:pic>
        <p:nvPicPr>
          <p:cNvPr id="5137" name="Picture 17" descr="Uok_Logo_PMS294_P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932" y="299722"/>
            <a:ext cx="1007492" cy="5467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userDrawn="1"/>
        </p:nvSpPr>
        <p:spPr>
          <a:xfrm>
            <a:off x="467544" y="299723"/>
            <a:ext cx="2808312" cy="276999"/>
          </a:xfrm>
          <a:prstGeom prst="rect">
            <a:avLst/>
          </a:prstGeom>
          <a:noFill/>
        </p:spPr>
        <p:txBody>
          <a:bodyPr wrap="square" lIns="0" rtlCol="0">
            <a:spAutoFit/>
          </a:bodyPr>
          <a:lstStyle/>
          <a:p>
            <a:pPr fontAlgn="b">
              <a:spcBef>
                <a:spcPct val="30000"/>
              </a:spcBef>
              <a:spcAft>
                <a:spcPct val="0"/>
              </a:spcAft>
            </a:pPr>
            <a:r>
              <a:rPr lang="en-GB" sz="1200" dirty="0" smtClean="0">
                <a:solidFill>
                  <a:srgbClr val="002060"/>
                </a:solidFill>
              </a:rPr>
              <a:t>The UK’s European university</a:t>
            </a:r>
            <a:endParaRPr lang="en-GB" sz="1200" dirty="0">
              <a:solidFill>
                <a:srgbClr val="002060"/>
              </a:solidFill>
            </a:endParaRPr>
          </a:p>
        </p:txBody>
      </p:sp>
      <p:sp>
        <p:nvSpPr>
          <p:cNvPr id="10" name="Text Placeholder 7"/>
          <p:cNvSpPr>
            <a:spLocks noGrp="1"/>
          </p:cNvSpPr>
          <p:nvPr>
            <p:ph type="body" sz="quarter" idx="12" hasCustomPrompt="1"/>
          </p:nvPr>
        </p:nvSpPr>
        <p:spPr>
          <a:xfrm>
            <a:off x="467544" y="989117"/>
            <a:ext cx="4176464" cy="1512168"/>
          </a:xfrm>
          <a:solidFill>
            <a:schemeClr val="tx2">
              <a:lumMod val="75000"/>
            </a:schemeClr>
          </a:solidFill>
        </p:spPr>
        <p:txBody>
          <a:bodyPr lIns="252000" tIns="273600" rIns="252000"/>
          <a:lstStyle>
            <a:lvl1pPr marL="0" indent="0">
              <a:lnSpc>
                <a:spcPts val="2500"/>
              </a:lnSpc>
              <a:buNone/>
              <a:defRPr sz="2400" spc="-100" baseline="0">
                <a:solidFill>
                  <a:schemeClr val="bg1"/>
                </a:solidFill>
                <a:latin typeface="Century Schoolbook" pitchFamily="18" charset="0"/>
              </a:defRPr>
            </a:lvl1pPr>
          </a:lstStyle>
          <a:p>
            <a:pPr lvl="0"/>
            <a:r>
              <a:rPr lang="en-US" dirty="0" smtClean="0"/>
              <a:t>TYPE YOUR HEADING HERE 2014</a:t>
            </a:r>
          </a:p>
        </p:txBody>
      </p:sp>
      <p:sp>
        <p:nvSpPr>
          <p:cNvPr id="11" name="Text Placeholder 10"/>
          <p:cNvSpPr>
            <a:spLocks noGrp="1"/>
          </p:cNvSpPr>
          <p:nvPr>
            <p:ph type="body" sz="quarter" idx="13" hasCustomPrompt="1"/>
          </p:nvPr>
        </p:nvSpPr>
        <p:spPr>
          <a:xfrm>
            <a:off x="467545" y="2488937"/>
            <a:ext cx="4176464" cy="664498"/>
          </a:xfrm>
          <a:solidFill>
            <a:schemeClr val="tx2">
              <a:lumMod val="75000"/>
            </a:schemeClr>
          </a:solidFill>
        </p:spPr>
        <p:txBody>
          <a:bodyPr lIns="252000" tIns="0" rIns="252000" bIns="154800" anchor="ctr" anchorCtr="0"/>
          <a:lstStyle>
            <a:lvl1pPr marL="0" indent="0">
              <a:lnSpc>
                <a:spcPts val="1380"/>
              </a:lnSpc>
              <a:spcBef>
                <a:spcPts val="0"/>
              </a:spcBef>
              <a:buNone/>
              <a:defRPr sz="1400" i="1" spc="-50">
                <a:solidFill>
                  <a:srgbClr val="D6A300"/>
                </a:solidFill>
                <a:latin typeface="Century Schoolbook"/>
                <a:cs typeface="Century Schoolbook"/>
              </a:defRPr>
            </a:lvl1pPr>
          </a:lstStyle>
          <a:p>
            <a:pPr lvl="0"/>
            <a:r>
              <a:rPr lang="en-US" dirty="0" smtClean="0"/>
              <a:t>Sub heading</a:t>
            </a:r>
          </a:p>
        </p:txBody>
      </p:sp>
      <p:sp>
        <p:nvSpPr>
          <p:cNvPr id="2" name="TextBox 1"/>
          <p:cNvSpPr txBox="1"/>
          <p:nvPr userDrawn="1"/>
        </p:nvSpPr>
        <p:spPr>
          <a:xfrm>
            <a:off x="6273800" y="1447800"/>
            <a:ext cx="184666" cy="461665"/>
          </a:xfrm>
          <a:prstGeom prst="rect">
            <a:avLst/>
          </a:prstGeom>
          <a:noFill/>
        </p:spPr>
        <p:txBody>
          <a:bodyPr wrap="none" rtlCol="0">
            <a:spAutoFit/>
          </a:bodyPr>
          <a:lstStyle/>
          <a:p>
            <a:pPr fontAlgn="b">
              <a:spcBef>
                <a:spcPct val="30000"/>
              </a:spcBef>
              <a:spcAft>
                <a:spcPct val="0"/>
              </a:spcAft>
            </a:pPr>
            <a:endParaRPr lang="en-US" sz="2400" dirty="0">
              <a:solidFill>
                <a:srgbClr val="000000"/>
              </a:solidFill>
            </a:endParaRPr>
          </a:p>
        </p:txBody>
      </p:sp>
    </p:spTree>
    <p:extLst>
      <p:ext uri="{BB962C8B-B14F-4D97-AF65-F5344CB8AC3E}">
        <p14:creationId xmlns:p14="http://schemas.microsoft.com/office/powerpoint/2010/main" val="28761193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p:spPr>
        <p:txBody>
          <a:bodyPr/>
          <a:lstStyle/>
          <a:p>
            <a:endParaRPr lang="en-GB" dirty="0"/>
          </a:p>
        </p:txBody>
      </p:sp>
    </p:spTree>
    <p:extLst>
      <p:ext uri="{BB962C8B-B14F-4D97-AF65-F5344CB8AC3E}">
        <p14:creationId xmlns:p14="http://schemas.microsoft.com/office/powerpoint/2010/main" val="275949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dirty="0">
              <a:solidFill>
                <a:srgbClr val="000000"/>
              </a:solidFill>
            </a:endParaRPr>
          </a:p>
        </p:txBody>
      </p:sp>
      <p:sp>
        <p:nvSpPr>
          <p:cNvPr id="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4254939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764704"/>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dirty="0">
              <a:solidFill>
                <a:srgbClr val="000000"/>
              </a:solidFill>
            </a:endParaRPr>
          </a:p>
        </p:txBody>
      </p:sp>
      <p:sp>
        <p:nvSpPr>
          <p:cNvPr id="7"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419540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dirty="0">
              <a:solidFill>
                <a:srgbClr val="000000"/>
              </a:solidFill>
            </a:endParaRPr>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3675247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4" name="Picture 16" descr="Imag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16313"/>
            <a:ext cx="183515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descr="Image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3486150"/>
            <a:ext cx="1958975" cy="130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4" descr="Imag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3529013"/>
            <a:ext cx="19050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Image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21313" y="3486150"/>
            <a:ext cx="195897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Image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5825" y="3519488"/>
            <a:ext cx="1908175"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p:cNvSpPr>
            <a:spLocks noChangeArrowheads="1"/>
          </p:cNvSpPr>
          <p:nvPr/>
        </p:nvSpPr>
        <p:spPr bwMode="auto">
          <a:xfrm>
            <a:off x="0" y="0"/>
            <a:ext cx="9144000" cy="3573463"/>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 hangingPunct="0">
              <a:spcBef>
                <a:spcPct val="30000"/>
              </a:spcBef>
              <a:spcAft>
                <a:spcPct val="0"/>
              </a:spcAft>
              <a:defRPr>
                <a:solidFill>
                  <a:schemeClr val="tx1"/>
                </a:solidFill>
                <a:latin typeface="Arial" charset="0"/>
                <a:cs typeface="Arial" charset="0"/>
              </a:defRPr>
            </a:lvl6pPr>
            <a:lvl7pPr marL="2971800" indent="-228600" algn="ctr" eaLnBrk="0" fontAlgn="b" hangingPunct="0">
              <a:spcBef>
                <a:spcPct val="30000"/>
              </a:spcBef>
              <a:spcAft>
                <a:spcPct val="0"/>
              </a:spcAft>
              <a:defRPr>
                <a:solidFill>
                  <a:schemeClr val="tx1"/>
                </a:solidFill>
                <a:latin typeface="Arial" charset="0"/>
                <a:cs typeface="Arial" charset="0"/>
              </a:defRPr>
            </a:lvl7pPr>
            <a:lvl8pPr marL="3429000" indent="-228600" algn="ctr" eaLnBrk="0" fontAlgn="b" hangingPunct="0">
              <a:spcBef>
                <a:spcPct val="30000"/>
              </a:spcBef>
              <a:spcAft>
                <a:spcPct val="0"/>
              </a:spcAft>
              <a:defRPr>
                <a:solidFill>
                  <a:schemeClr val="tx1"/>
                </a:solidFill>
                <a:latin typeface="Arial" charset="0"/>
                <a:cs typeface="Arial" charset="0"/>
              </a:defRPr>
            </a:lvl8pPr>
            <a:lvl9pPr marL="3886200" indent="-228600" algn="ctr" eaLnBrk="0" fontAlgn="b" hangingPunct="0">
              <a:spcBef>
                <a:spcPct val="3000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pic>
        <p:nvPicPr>
          <p:cNvPr id="10" name="Picture 17" descr="Uok_Logo_PMS294_PC"/>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43663" y="5734050"/>
            <a:ext cx="10795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8"/>
          <p:cNvSpPr>
            <a:spLocks noGrp="1" noChangeArrowheads="1"/>
          </p:cNvSpPr>
          <p:nvPr>
            <p:ph type="ctrTitle"/>
          </p:nvPr>
        </p:nvSpPr>
        <p:spPr>
          <a:xfrm>
            <a:off x="323850" y="1628775"/>
            <a:ext cx="5903913" cy="1295400"/>
          </a:xfrm>
        </p:spPr>
        <p:txBody>
          <a:bodyPr anchor="b"/>
          <a:lstStyle>
            <a:lvl1pPr algn="r">
              <a:lnSpc>
                <a:spcPct val="90000"/>
              </a:lnSpc>
              <a:defRPr b="0">
                <a:solidFill>
                  <a:srgbClr val="FFFFFF"/>
                </a:solidFill>
                <a:latin typeface="Century Schoolbook" pitchFamily="18" charset="0"/>
              </a:defRPr>
            </a:lvl1pPr>
          </a:lstStyle>
          <a:p>
            <a:r>
              <a:rPr lang="en-GB"/>
              <a:t>Click to edit Master title style</a:t>
            </a:r>
          </a:p>
        </p:txBody>
      </p:sp>
      <p:sp>
        <p:nvSpPr>
          <p:cNvPr id="5129" name="Rectangle 9"/>
          <p:cNvSpPr>
            <a:spLocks noGrp="1" noChangeArrowheads="1"/>
          </p:cNvSpPr>
          <p:nvPr>
            <p:ph type="subTitle" idx="1"/>
          </p:nvPr>
        </p:nvSpPr>
        <p:spPr>
          <a:xfrm>
            <a:off x="323850" y="549275"/>
            <a:ext cx="5903913" cy="647700"/>
          </a:xfrm>
        </p:spPr>
        <p:txBody>
          <a:bodyPr/>
          <a:lstStyle>
            <a:lvl1pPr marL="0" indent="0" algn="r">
              <a:lnSpc>
                <a:spcPct val="80000"/>
              </a:lnSpc>
              <a:spcBef>
                <a:spcPct val="0"/>
              </a:spcBef>
              <a:buFontTx/>
              <a:buNone/>
              <a:defRPr sz="1200">
                <a:solidFill>
                  <a:srgbClr val="FFFFFF"/>
                </a:solidFill>
              </a:defRPr>
            </a:lvl1pPr>
          </a:lstStyle>
          <a:p>
            <a:r>
              <a:rPr lang="en-GB"/>
              <a:t>Click to edit Master subtitle style</a:t>
            </a:r>
          </a:p>
        </p:txBody>
      </p:sp>
    </p:spTree>
    <p:extLst>
      <p:ext uri="{BB962C8B-B14F-4D97-AF65-F5344CB8AC3E}">
        <p14:creationId xmlns:p14="http://schemas.microsoft.com/office/powerpoint/2010/main" val="4255121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st page">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indent="-342900" fontAlgn="b">
              <a:spcBef>
                <a:spcPct val="30000"/>
              </a:spcBef>
              <a:spcAft>
                <a:spcPct val="0"/>
              </a:spcAft>
            </a:pPr>
            <a:endParaRPr lang="en-US" sz="2400" dirty="0" smtClean="0">
              <a:solidFill>
                <a:srgbClr val="000000"/>
              </a:solidFill>
            </a:endParaRPr>
          </a:p>
        </p:txBody>
      </p:sp>
      <p:sp>
        <p:nvSpPr>
          <p:cNvPr id="5" name="TextBox 4"/>
          <p:cNvSpPr txBox="1"/>
          <p:nvPr userDrawn="1"/>
        </p:nvSpPr>
        <p:spPr>
          <a:xfrm>
            <a:off x="-1860" y="0"/>
            <a:ext cx="9143999" cy="6858000"/>
          </a:xfrm>
          <a:prstGeom prst="rect">
            <a:avLst/>
          </a:prstGeom>
          <a:solidFill>
            <a:schemeClr val="tx2">
              <a:lumMod val="75000"/>
            </a:schemeClr>
          </a:solidFill>
        </p:spPr>
        <p:txBody>
          <a:bodyPr wrap="square" rtlCol="0">
            <a:spAutoFit/>
          </a:bodyPr>
          <a:lstStyle/>
          <a:p>
            <a:pPr fontAlgn="b">
              <a:spcBef>
                <a:spcPct val="30000"/>
              </a:spcBef>
              <a:spcAft>
                <a:spcPct val="0"/>
              </a:spcAft>
            </a:pPr>
            <a:endParaRPr lang="en-US" sz="2400" dirty="0">
              <a:solidFill>
                <a:srgbClr val="000000"/>
              </a:solidFill>
            </a:endParaRPr>
          </a:p>
        </p:txBody>
      </p:sp>
      <p:cxnSp>
        <p:nvCxnSpPr>
          <p:cNvPr id="6" name="Straight Connector 5"/>
          <p:cNvCxnSpPr/>
          <p:nvPr userDrawn="1"/>
        </p:nvCxnSpPr>
        <p:spPr bwMode="auto">
          <a:xfrm flipH="1">
            <a:off x="971600" y="1268760"/>
            <a:ext cx="432048" cy="1800200"/>
          </a:xfrm>
          <a:prstGeom prst="line">
            <a:avLst/>
          </a:prstGeom>
          <a:noFill/>
          <a:ln w="25400"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userDrawn="1"/>
        </p:nvSpPr>
        <p:spPr>
          <a:xfrm>
            <a:off x="1547664" y="1196752"/>
            <a:ext cx="4392488" cy="2403735"/>
          </a:xfrm>
          <a:prstGeom prst="rect">
            <a:avLst/>
          </a:prstGeom>
          <a:noFill/>
        </p:spPr>
        <p:txBody>
          <a:bodyPr wrap="square" lIns="0" tIns="0" rIns="0" bIns="0" rtlCol="0">
            <a:spAutoFit/>
          </a:bodyPr>
          <a:lstStyle/>
          <a:p>
            <a:pPr fontAlgn="b">
              <a:lnSpc>
                <a:spcPts val="5000"/>
              </a:lnSpc>
              <a:spcAft>
                <a:spcPct val="0"/>
              </a:spcAft>
              <a:defRPr/>
            </a:pPr>
            <a:r>
              <a:rPr lang="en-US" sz="4800" spc="-100" dirty="0" smtClean="0">
                <a:solidFill>
                  <a:srgbClr val="A47D00"/>
                </a:solidFill>
                <a:latin typeface="Century Schoolbook"/>
                <a:cs typeface="Century Schoolbook"/>
              </a:rPr>
              <a:t>THE UK’S EUROPEAN UNIVERSITY</a:t>
            </a:r>
          </a:p>
          <a:p>
            <a:pPr fontAlgn="b">
              <a:spcBef>
                <a:spcPct val="30000"/>
              </a:spcBef>
              <a:spcAft>
                <a:spcPct val="0"/>
              </a:spcAft>
            </a:pPr>
            <a:endParaRPr lang="en-US" sz="2400" dirty="0">
              <a:solidFill>
                <a:srgbClr val="000000"/>
              </a:solidFill>
            </a:endParaRPr>
          </a:p>
        </p:txBody>
      </p:sp>
      <p:pic>
        <p:nvPicPr>
          <p:cNvPr id="15" name="Picture 14" descr="Uok_Logo_white.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5556684"/>
            <a:ext cx="1387978" cy="752636"/>
          </a:xfrm>
          <a:prstGeom prst="rect">
            <a:avLst/>
          </a:prstGeom>
        </p:spPr>
      </p:pic>
      <p:sp>
        <p:nvSpPr>
          <p:cNvPr id="16" name="TextBox 15"/>
          <p:cNvSpPr txBox="1"/>
          <p:nvPr userDrawn="1"/>
        </p:nvSpPr>
        <p:spPr>
          <a:xfrm>
            <a:off x="1547664" y="5949280"/>
            <a:ext cx="2736304" cy="307777"/>
          </a:xfrm>
          <a:prstGeom prst="rect">
            <a:avLst/>
          </a:prstGeom>
          <a:noFill/>
        </p:spPr>
        <p:txBody>
          <a:bodyPr wrap="square" lIns="0" tIns="0" rIns="0" bIns="0" rtlCol="0" anchor="b" anchorCtr="0">
            <a:spAutoFit/>
          </a:bodyPr>
          <a:lstStyle/>
          <a:p>
            <a:pPr fontAlgn="b">
              <a:spcBef>
                <a:spcPct val="30000"/>
              </a:spcBef>
              <a:spcAft>
                <a:spcPct val="0"/>
              </a:spcAft>
            </a:pPr>
            <a:r>
              <a:rPr lang="en-US" sz="2000" kern="1400" spc="-100" dirty="0" smtClean="0">
                <a:solidFill>
                  <a:srgbClr val="FFFFFF"/>
                </a:solidFill>
                <a:latin typeface="Century Schoolbook"/>
                <a:cs typeface="Century Schoolbook"/>
              </a:rPr>
              <a:t>www.kent.ac.uk</a:t>
            </a:r>
            <a:endParaRPr lang="en-US" sz="2000" kern="1400" spc="-100" dirty="0">
              <a:solidFill>
                <a:srgbClr val="FFFFFF"/>
              </a:solidFill>
              <a:latin typeface="Century Schoolbook"/>
              <a:cs typeface="Century Schoolbook"/>
            </a:endParaRPr>
          </a:p>
        </p:txBody>
      </p:sp>
      <p:grpSp>
        <p:nvGrpSpPr>
          <p:cNvPr id="9" name="Group 8"/>
          <p:cNvGrpSpPr/>
          <p:nvPr userDrawn="1"/>
        </p:nvGrpSpPr>
        <p:grpSpPr>
          <a:xfrm>
            <a:off x="1549959" y="5585850"/>
            <a:ext cx="1356664" cy="284120"/>
            <a:chOff x="1547664" y="5589240"/>
            <a:chExt cx="1523655" cy="319092"/>
          </a:xfrm>
        </p:grpSpPr>
        <p:pic>
          <p:nvPicPr>
            <p:cNvPr id="2" name="Picture 1" descr="Facebook__very_small.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7664" y="5589240"/>
              <a:ext cx="324260" cy="312595"/>
            </a:xfrm>
            <a:prstGeom prst="rect">
              <a:avLst/>
            </a:prstGeom>
          </p:spPr>
        </p:pic>
        <p:pic>
          <p:nvPicPr>
            <p:cNvPr id="3" name="Picture 2" descr="twitter-bird-white-on-blue_small.eps"/>
            <p:cNvPicPr>
              <a:picLocks noChangeAspect="1"/>
            </p:cNvPicPr>
            <p:nvPr userDrawn="1"/>
          </p:nvPicPr>
          <p:blipFill rotWithShape="1">
            <a:blip cstate="print">
              <a:extLst>
                <a:ext uri="{28A0092B-C50C-407E-A947-70E740481C1C}">
                  <a14:useLocalDpi xmlns:a14="http://schemas.microsoft.com/office/drawing/2010/main" val="0"/>
                </a:ext>
              </a:extLst>
            </a:blip>
            <a:srcRect l="1" r="9042"/>
            <a:stretch/>
          </p:blipFill>
          <p:spPr>
            <a:xfrm>
              <a:off x="1941392" y="5589240"/>
              <a:ext cx="330409" cy="312115"/>
            </a:xfrm>
            <a:prstGeom prst="rect">
              <a:avLst/>
            </a:prstGeom>
          </p:spPr>
        </p:pic>
        <p:pic>
          <p:nvPicPr>
            <p:cNvPr id="7" name="Picture 6" descr="LI_brand.jpg"/>
            <p:cNvPicPr>
              <a:picLocks noChangeAspect="1"/>
            </p:cNvPicPr>
            <p:nvPr userDrawn="1"/>
          </p:nvPicPr>
          <p:blipFill rotWithShape="1">
            <a:blip r:embed="rId4" cstate="print">
              <a:extLst>
                <a:ext uri="{28A0092B-C50C-407E-A947-70E740481C1C}">
                  <a14:useLocalDpi xmlns:a14="http://schemas.microsoft.com/office/drawing/2010/main" val="0"/>
                </a:ext>
              </a:extLst>
            </a:blip>
            <a:srcRect l="3442" t="6533" r="3179" b="3587"/>
            <a:stretch/>
          </p:blipFill>
          <p:spPr>
            <a:xfrm>
              <a:off x="2755635" y="5589240"/>
              <a:ext cx="315684" cy="319092"/>
            </a:xfrm>
            <a:prstGeom prst="rect">
              <a:avLst/>
            </a:prstGeom>
          </p:spPr>
        </p:pic>
        <p:pic>
          <p:nvPicPr>
            <p:cNvPr id="8" name="Picture 7" descr="youtube.tif"/>
            <p:cNvPicPr>
              <a:picLocks noChangeAspect="1"/>
            </p:cNvPicPr>
            <p:nvPr userDrawn="1"/>
          </p:nvPicPr>
          <p:blipFill rotWithShape="1">
            <a:blip r:embed="rId5" cstate="print">
              <a:extLst>
                <a:ext uri="{28A0092B-C50C-407E-A947-70E740481C1C}">
                  <a14:useLocalDpi xmlns:a14="http://schemas.microsoft.com/office/drawing/2010/main" val="0"/>
                </a:ext>
              </a:extLst>
            </a:blip>
            <a:srcRect l="7244" t="7968" r="10058" b="11869"/>
            <a:stretch/>
          </p:blipFill>
          <p:spPr>
            <a:xfrm>
              <a:off x="2346244" y="5589240"/>
              <a:ext cx="330650" cy="312595"/>
            </a:xfrm>
            <a:prstGeom prst="rect">
              <a:avLst/>
            </a:prstGeom>
          </p:spPr>
        </p:pic>
      </p:grpSp>
    </p:spTree>
    <p:extLst>
      <p:ext uri="{BB962C8B-B14F-4D97-AF65-F5344CB8AC3E}">
        <p14:creationId xmlns:p14="http://schemas.microsoft.com/office/powerpoint/2010/main" val="222003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vl1pPr>
          </a:lstStyle>
          <a:p>
            <a:endParaRPr lang="en-GB" dirty="0">
              <a:solidFill>
                <a:srgbClr val="000000"/>
              </a:solidFill>
            </a:endParaRPr>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25604985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ubsectionrigh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dirty="0" smtClean="0"/>
              <a:t>Click icon to add picture</a:t>
            </a:r>
            <a:endParaRPr lang="en-GB" dirty="0"/>
          </a:p>
        </p:txBody>
      </p:sp>
      <p:sp>
        <p:nvSpPr>
          <p:cNvPr id="4" name="Footer Placeholder 3"/>
          <p:cNvSpPr>
            <a:spLocks noGrp="1"/>
          </p:cNvSpPr>
          <p:nvPr>
            <p:ph type="ftr" sz="quarter" idx="10"/>
          </p:nvPr>
        </p:nvSpPr>
        <p:spPr/>
        <p:txBody>
          <a:bodyPr/>
          <a:lstStyle>
            <a:lvl1pPr>
              <a:defRPr/>
            </a:lvl1pPr>
          </a:lstStyle>
          <a:p>
            <a:endParaRPr lang="en-GB" dirty="0">
              <a:solidFill>
                <a:srgbClr val="000000"/>
              </a:solidFill>
            </a:endParaRPr>
          </a:p>
        </p:txBody>
      </p:sp>
      <p:sp>
        <p:nvSpPr>
          <p:cNvPr id="8" name="Text Placeholder 7"/>
          <p:cNvSpPr>
            <a:spLocks noGrp="1"/>
          </p:cNvSpPr>
          <p:nvPr>
            <p:ph type="body" sz="quarter" idx="12" hasCustomPrompt="1"/>
          </p:nvPr>
        </p:nvSpPr>
        <p:spPr>
          <a:xfrm>
            <a:off x="4499992"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smtClean="0"/>
              <a:t>CLICK TO EDIT MASTER TEXT STYLES</a:t>
            </a:r>
          </a:p>
        </p:txBody>
      </p:sp>
      <p:sp>
        <p:nvSpPr>
          <p:cNvPr id="11" name="Text Placeholder 10"/>
          <p:cNvSpPr>
            <a:spLocks noGrp="1"/>
          </p:cNvSpPr>
          <p:nvPr>
            <p:ph type="body" sz="quarter" idx="13"/>
          </p:nvPr>
        </p:nvSpPr>
        <p:spPr>
          <a:xfrm>
            <a:off x="4499993" y="2276872"/>
            <a:ext cx="4176464" cy="935658"/>
          </a:xfrm>
          <a:solidFill>
            <a:srgbClr val="002A62"/>
          </a:solidFill>
          <a:ln>
            <a:noFill/>
          </a:ln>
        </p:spPr>
        <p:txBody>
          <a:bodyPr lIns="720000" rIns="360000" bIns="108000"/>
          <a:lstStyle>
            <a:lvl1pPr marL="0" indent="0">
              <a:lnSpc>
                <a:spcPts val="1480"/>
              </a:lnSpc>
              <a:spcBef>
                <a:spcPts val="0"/>
              </a:spcBef>
              <a:buNone/>
              <a:defRPr sz="1400" b="0" i="1" spc="-50">
                <a:solidFill>
                  <a:schemeClr val="bg1"/>
                </a:solidFill>
                <a:latin typeface="Century Schoolbook"/>
                <a:cs typeface="Century Schoolbook"/>
              </a:defRPr>
            </a:lvl1pPr>
          </a:lstStyle>
          <a:p>
            <a:pPr lvl="0"/>
            <a:r>
              <a:rPr lang="en-US" dirty="0" smtClean="0"/>
              <a:t>Click to edit Master text styles</a:t>
            </a:r>
          </a:p>
        </p:txBody>
      </p:sp>
      <p:cxnSp>
        <p:nvCxnSpPr>
          <p:cNvPr id="3" name="Straight Connector 2"/>
          <p:cNvCxnSpPr/>
          <p:nvPr userDrawn="1"/>
        </p:nvCxnSpPr>
        <p:spPr bwMode="auto">
          <a:xfrm flipH="1">
            <a:off x="4860032"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12351685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ubsectionlef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dirty="0" smtClean="0"/>
              <a:t>Click icon to add picture</a:t>
            </a:r>
            <a:endParaRPr lang="en-GB" dirty="0"/>
          </a:p>
        </p:txBody>
      </p:sp>
      <p:sp>
        <p:nvSpPr>
          <p:cNvPr id="4" name="Footer Placeholder 3"/>
          <p:cNvSpPr>
            <a:spLocks noGrp="1"/>
          </p:cNvSpPr>
          <p:nvPr>
            <p:ph type="ftr" sz="quarter" idx="10"/>
          </p:nvPr>
        </p:nvSpPr>
        <p:spPr/>
        <p:txBody>
          <a:bodyPr/>
          <a:lstStyle>
            <a:lvl1pPr>
              <a:defRPr/>
            </a:lvl1pPr>
          </a:lstStyle>
          <a:p>
            <a:endParaRPr lang="en-GB" dirty="0">
              <a:solidFill>
                <a:srgbClr val="000000"/>
              </a:solidFill>
            </a:endParaRPr>
          </a:p>
        </p:txBody>
      </p:sp>
      <p:sp>
        <p:nvSpPr>
          <p:cNvPr id="8" name="Text Placeholder 7"/>
          <p:cNvSpPr>
            <a:spLocks noGrp="1"/>
          </p:cNvSpPr>
          <p:nvPr>
            <p:ph type="body" sz="quarter" idx="12" hasCustomPrompt="1"/>
          </p:nvPr>
        </p:nvSpPr>
        <p:spPr>
          <a:xfrm>
            <a:off x="467544"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smtClean="0"/>
              <a:t>CLICK TO EDIT MASTER TEXT STYLES</a:t>
            </a:r>
          </a:p>
        </p:txBody>
      </p:sp>
      <p:sp>
        <p:nvSpPr>
          <p:cNvPr id="11" name="Text Placeholder 10"/>
          <p:cNvSpPr>
            <a:spLocks noGrp="1"/>
          </p:cNvSpPr>
          <p:nvPr>
            <p:ph type="body" sz="quarter" idx="13"/>
          </p:nvPr>
        </p:nvSpPr>
        <p:spPr>
          <a:xfrm>
            <a:off x="467545" y="2348880"/>
            <a:ext cx="4176464" cy="720080"/>
          </a:xfrm>
          <a:solidFill>
            <a:schemeClr val="tx2">
              <a:lumMod val="75000"/>
            </a:schemeClr>
          </a:solidFill>
        </p:spPr>
        <p:txBody>
          <a:bodyPr lIns="720000" rIns="360000" bIns="108000"/>
          <a:lstStyle>
            <a:lvl1pPr marL="0" indent="0">
              <a:buNone/>
              <a:defRPr sz="1200" b="0" i="1">
                <a:solidFill>
                  <a:schemeClr val="bg1"/>
                </a:solidFill>
                <a:latin typeface="Century Schoolbook"/>
                <a:cs typeface="Century Schoolbook"/>
              </a:defRPr>
            </a:lvl1pPr>
          </a:lstStyle>
          <a:p>
            <a:pPr lvl="0"/>
            <a:r>
              <a:rPr lang="en-US" dirty="0" smtClean="0"/>
              <a:t>Click to edit Master text styles</a:t>
            </a:r>
          </a:p>
        </p:txBody>
      </p:sp>
      <p:cxnSp>
        <p:nvCxnSpPr>
          <p:cNvPr id="6" name="Straight Connector 5"/>
          <p:cNvCxnSpPr/>
          <p:nvPr userDrawn="1"/>
        </p:nvCxnSpPr>
        <p:spPr bwMode="auto">
          <a:xfrm flipH="1">
            <a:off x="827584"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6988216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endParaRPr lang="en-GB" dirty="0">
              <a:solidFill>
                <a:srgbClr val="000000"/>
              </a:solidFill>
            </a:endParaRPr>
          </a:p>
        </p:txBody>
      </p:sp>
      <p:sp>
        <p:nvSpPr>
          <p:cNvPr id="9" name="Picture Placeholder 7"/>
          <p:cNvSpPr>
            <a:spLocks noGrp="1"/>
          </p:cNvSpPr>
          <p:nvPr>
            <p:ph type="pic" sz="quarter" idx="15"/>
          </p:nvPr>
        </p:nvSpPr>
        <p:spPr>
          <a:xfrm>
            <a:off x="3419872" y="1494509"/>
            <a:ext cx="2376264" cy="1728192"/>
          </a:xfrm>
        </p:spPr>
        <p:txBody>
          <a:bodyPr tIns="46800" anchor="b"/>
          <a:lstStyle>
            <a:lvl1pPr marL="0" indent="0">
              <a:buNone/>
              <a:defRPr sz="1600"/>
            </a:lvl1pPr>
          </a:lstStyle>
          <a:p>
            <a:r>
              <a:rPr lang="en-US" dirty="0" smtClean="0"/>
              <a:t>Click icon to add picture</a:t>
            </a:r>
            <a:endParaRPr lang="en-GB" dirty="0"/>
          </a:p>
        </p:txBody>
      </p:sp>
      <p:sp>
        <p:nvSpPr>
          <p:cNvPr id="15" name="Picture Placeholder 7"/>
          <p:cNvSpPr>
            <a:spLocks noGrp="1"/>
          </p:cNvSpPr>
          <p:nvPr>
            <p:ph type="pic" sz="quarter" idx="16"/>
          </p:nvPr>
        </p:nvSpPr>
        <p:spPr>
          <a:xfrm>
            <a:off x="6372200" y="1484784"/>
            <a:ext cx="2376264" cy="1728192"/>
          </a:xfrm>
        </p:spPr>
        <p:txBody>
          <a:bodyPr anchor="b"/>
          <a:lstStyle>
            <a:lvl1pPr marL="0" indent="0">
              <a:buNone/>
              <a:defRPr sz="1600"/>
            </a:lvl1pPr>
          </a:lstStyle>
          <a:p>
            <a:r>
              <a:rPr lang="en-US" dirty="0" smtClean="0"/>
              <a:t>Click icon to add picture</a:t>
            </a:r>
            <a:endParaRPr lang="en-GB" dirty="0"/>
          </a:p>
        </p:txBody>
      </p:sp>
      <p:sp>
        <p:nvSpPr>
          <p:cNvPr id="17" name="Picture Placeholder 7"/>
          <p:cNvSpPr>
            <a:spLocks noGrp="1"/>
          </p:cNvSpPr>
          <p:nvPr>
            <p:ph type="pic" sz="quarter" idx="18"/>
          </p:nvPr>
        </p:nvSpPr>
        <p:spPr>
          <a:xfrm>
            <a:off x="467544" y="3861048"/>
            <a:ext cx="2376264" cy="2088232"/>
          </a:xfrm>
        </p:spPr>
        <p:txBody>
          <a:bodyPr anchor="b"/>
          <a:lstStyle>
            <a:lvl1pPr marL="0" indent="0">
              <a:buNone/>
              <a:defRPr sz="1600"/>
            </a:lvl1pPr>
          </a:lstStyle>
          <a:p>
            <a:r>
              <a:rPr lang="en-US" dirty="0" smtClean="0"/>
              <a:t>Click icon to add picture</a:t>
            </a:r>
            <a:endParaRPr lang="en-GB" dirty="0"/>
          </a:p>
        </p:txBody>
      </p:sp>
      <p:sp>
        <p:nvSpPr>
          <p:cNvPr id="18" name="Picture Placeholder 7"/>
          <p:cNvSpPr>
            <a:spLocks noGrp="1"/>
          </p:cNvSpPr>
          <p:nvPr>
            <p:ph type="pic" sz="quarter" idx="19"/>
          </p:nvPr>
        </p:nvSpPr>
        <p:spPr>
          <a:xfrm>
            <a:off x="6372200" y="3861048"/>
            <a:ext cx="2376264" cy="2088232"/>
          </a:xfrm>
        </p:spPr>
        <p:txBody>
          <a:bodyPr anchor="b"/>
          <a:lstStyle>
            <a:lvl1pPr marL="0" indent="0">
              <a:buNone/>
              <a:defRPr sz="1600"/>
            </a:lvl1pPr>
          </a:lstStyle>
          <a:p>
            <a:r>
              <a:rPr lang="en-US" dirty="0" smtClean="0"/>
              <a:t>Click icon to add picture</a:t>
            </a:r>
            <a:endParaRPr lang="en-GB" dirty="0"/>
          </a:p>
        </p:txBody>
      </p:sp>
      <p:sp>
        <p:nvSpPr>
          <p:cNvPr id="19" name="Picture Placeholder 7"/>
          <p:cNvSpPr>
            <a:spLocks noGrp="1"/>
          </p:cNvSpPr>
          <p:nvPr>
            <p:ph type="pic" sz="quarter" idx="20"/>
          </p:nvPr>
        </p:nvSpPr>
        <p:spPr>
          <a:xfrm>
            <a:off x="3433157" y="3861048"/>
            <a:ext cx="2376264" cy="2088232"/>
          </a:xfrm>
        </p:spPr>
        <p:txBody>
          <a:bodyPr anchor="b"/>
          <a:lstStyle>
            <a:lvl1pPr marL="0" indent="0">
              <a:buNone/>
              <a:defRPr sz="1600"/>
            </a:lvl1pPr>
          </a:lstStyle>
          <a:p>
            <a:r>
              <a:rPr lang="en-US" dirty="0" smtClean="0"/>
              <a:t>Click icon to add picture</a:t>
            </a:r>
            <a:endParaRPr lang="en-GB" dirty="0"/>
          </a:p>
        </p:txBody>
      </p:sp>
      <p:sp>
        <p:nvSpPr>
          <p:cNvPr id="21" name="TextBox 20"/>
          <p:cNvSpPr txBox="1"/>
          <p:nvPr userDrawn="1"/>
        </p:nvSpPr>
        <p:spPr>
          <a:xfrm>
            <a:off x="3419872" y="3229754"/>
            <a:ext cx="2376264" cy="338554"/>
          </a:xfrm>
          <a:prstGeom prst="rect">
            <a:avLst/>
          </a:prstGeom>
          <a:noFill/>
        </p:spPr>
        <p:txBody>
          <a:bodyPr wrap="square" rtlCol="0">
            <a:spAutoFit/>
          </a:bodyPr>
          <a:lstStyle/>
          <a:p>
            <a:pPr fontAlgn="b">
              <a:spcBef>
                <a:spcPct val="30000"/>
              </a:spcBef>
              <a:spcAft>
                <a:spcPct val="0"/>
              </a:spcAft>
            </a:pPr>
            <a:r>
              <a:rPr lang="en-GB" sz="1600" dirty="0" smtClean="0">
                <a:solidFill>
                  <a:srgbClr val="000000"/>
                </a:solidFill>
              </a:rPr>
              <a:t>Caption</a:t>
            </a:r>
            <a:endParaRPr lang="en-GB" sz="1600" dirty="0">
              <a:solidFill>
                <a:srgbClr val="000000"/>
              </a:solidFill>
            </a:endParaRPr>
          </a:p>
        </p:txBody>
      </p:sp>
      <p:sp>
        <p:nvSpPr>
          <p:cNvPr id="22" name="Picture Placeholder 7"/>
          <p:cNvSpPr>
            <a:spLocks noGrp="1"/>
          </p:cNvSpPr>
          <p:nvPr>
            <p:ph type="pic" sz="quarter" idx="21"/>
          </p:nvPr>
        </p:nvSpPr>
        <p:spPr>
          <a:xfrm>
            <a:off x="467544" y="1484784"/>
            <a:ext cx="2376264" cy="1728192"/>
          </a:xfrm>
        </p:spPr>
        <p:txBody>
          <a:bodyPr tIns="46800" anchor="b"/>
          <a:lstStyle>
            <a:lvl1pPr marL="0" indent="0">
              <a:buNone/>
              <a:defRPr sz="1600"/>
            </a:lvl1pPr>
          </a:lstStyle>
          <a:p>
            <a:r>
              <a:rPr lang="en-US" dirty="0" smtClean="0"/>
              <a:t>Click icon to add picture</a:t>
            </a:r>
            <a:endParaRPr lang="en-GB" dirty="0"/>
          </a:p>
        </p:txBody>
      </p:sp>
      <p:sp>
        <p:nvSpPr>
          <p:cNvPr id="25" name="Text Placeholder 24"/>
          <p:cNvSpPr>
            <a:spLocks noGrp="1"/>
          </p:cNvSpPr>
          <p:nvPr>
            <p:ph type="body" sz="quarter" idx="22"/>
          </p:nvPr>
        </p:nvSpPr>
        <p:spPr>
          <a:xfrm>
            <a:off x="468313" y="3228975"/>
            <a:ext cx="2374900" cy="339333"/>
          </a:xfrm>
        </p:spPr>
        <p:txBody>
          <a:bodyPr/>
          <a:lstStyle>
            <a:lvl1pPr marL="0" indent="0">
              <a:buNone/>
              <a:defRPr sz="1600"/>
            </a:lvl1pPr>
          </a:lstStyle>
          <a:p>
            <a:pPr lvl="0"/>
            <a:r>
              <a:rPr lang="en-US" smtClean="0"/>
              <a:t>Click to edit Master text styles</a:t>
            </a:r>
          </a:p>
        </p:txBody>
      </p:sp>
      <p:sp>
        <p:nvSpPr>
          <p:cNvPr id="1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138358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3319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006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GB" dirty="0">
              <a:solidFill>
                <a:srgbClr val="000000"/>
              </a:solidFill>
            </a:endParaRPr>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2058094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GB" dirty="0">
              <a:solidFill>
                <a:srgbClr val="000000"/>
              </a:solidFill>
            </a:endParaRPr>
          </a:p>
        </p:txBody>
      </p:sp>
      <p:sp>
        <p:nvSpPr>
          <p:cNvPr id="10" name="Slide Number Placeholder 1"/>
          <p:cNvSpPr>
            <a:spLocks noGrp="1"/>
          </p:cNvSpPr>
          <p:nvPr>
            <p:ph type="sldNum" sz="quarter" idx="11"/>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1500654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dirty="0">
              <a:solidFill>
                <a:srgbClr val="000000"/>
              </a:solidFill>
            </a:endParaRPr>
          </a:p>
        </p:txBody>
      </p:sp>
      <p:sp>
        <p:nvSpPr>
          <p:cNvPr id="6"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81391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549275"/>
            <a:ext cx="82915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4099" name="Rectangle 3"/>
          <p:cNvSpPr>
            <a:spLocks noGrp="1" noChangeArrowheads="1"/>
          </p:cNvSpPr>
          <p:nvPr>
            <p:ph type="body" idx="1"/>
          </p:nvPr>
        </p:nvSpPr>
        <p:spPr bwMode="auto">
          <a:xfrm>
            <a:off x="1331913" y="1484313"/>
            <a:ext cx="6985000"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a:t>
            </a:r>
          </a:p>
          <a:p>
            <a:pPr lvl="1"/>
            <a:r>
              <a:rPr lang="en-GB" dirty="0" smtClean="0"/>
              <a:t>Second level</a:t>
            </a:r>
          </a:p>
          <a:p>
            <a:pPr lvl="2"/>
            <a:r>
              <a:rPr lang="en-GB" dirty="0" smtClean="0"/>
              <a:t>Third level</a:t>
            </a:r>
          </a:p>
          <a:p>
            <a:pPr lvl="3"/>
            <a:r>
              <a:rPr lang="en-GB" dirty="0" smtClean="0"/>
              <a:t>Fourth level</a:t>
            </a:r>
          </a:p>
        </p:txBody>
      </p:sp>
      <p:sp>
        <p:nvSpPr>
          <p:cNvPr id="4100" name="Rectangle 4"/>
          <p:cNvSpPr>
            <a:spLocks noGrp="1" noChangeArrowheads="1"/>
          </p:cNvSpPr>
          <p:nvPr>
            <p:ph type="ftr" sz="quarter" idx="3"/>
          </p:nvPr>
        </p:nvSpPr>
        <p:spPr bwMode="auto">
          <a:xfrm>
            <a:off x="838200" y="6505575"/>
            <a:ext cx="605790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000"/>
            </a:lvl1pPr>
          </a:lstStyle>
          <a:p>
            <a:endParaRPr lang="en-GB" dirty="0" smtClean="0">
              <a:solidFill>
                <a:srgbClr val="000000"/>
              </a:solidFill>
            </a:endParaRPr>
          </a:p>
        </p:txBody>
      </p:sp>
      <p:sp>
        <p:nvSpPr>
          <p:cNvPr id="4102" name="Rectangle 6"/>
          <p:cNvSpPr>
            <a:spLocks noChangeArrowheads="1"/>
          </p:cNvSpPr>
          <p:nvPr/>
        </p:nvSpPr>
        <p:spPr bwMode="auto">
          <a:xfrm>
            <a:off x="0" y="-1588"/>
            <a:ext cx="9144000" cy="287338"/>
          </a:xfrm>
          <a:prstGeom prst="rect">
            <a:avLst/>
          </a:prstGeom>
          <a:solidFill>
            <a:schemeClr val="tx2">
              <a:lumMod val="75000"/>
            </a:schemeClr>
          </a:solidFill>
          <a:ln>
            <a:noFill/>
          </a:ln>
          <a:effectLst/>
        </p:spPr>
        <p:txBody>
          <a:bodyPr wrap="none" anchor="ctr"/>
          <a:lstStyle/>
          <a:p>
            <a:pPr fontAlgn="b">
              <a:spcBef>
                <a:spcPct val="30000"/>
              </a:spcBef>
              <a:spcAft>
                <a:spcPct val="0"/>
              </a:spcAft>
            </a:pPr>
            <a:endParaRPr lang="en-GB" sz="2400" dirty="0">
              <a:solidFill>
                <a:srgbClr val="000000"/>
              </a:solidFill>
            </a:endParaRPr>
          </a:p>
        </p:txBody>
      </p:sp>
      <p:pic>
        <p:nvPicPr>
          <p:cNvPr id="4105" name="Picture 9" descr="Uok_horiz_PMS294"/>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380288" y="6553200"/>
            <a:ext cx="1368425" cy="201613"/>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fontAlgn="b">
              <a:spcBef>
                <a:spcPct val="30000"/>
              </a:spcBef>
              <a:spcAft>
                <a:spcPct val="0"/>
              </a:spcAft>
            </a:pPr>
            <a:r>
              <a:rPr lang="en-US" dirty="0" smtClean="0">
                <a:solidFill>
                  <a:srgbClr val="000000"/>
                </a:solidFill>
              </a:rPr>
              <a:t>Page </a:t>
            </a:r>
            <a:fld id="{BB9ACB3B-81A4-6247-87B5-FC3E0A04C89B}" type="slidenum">
              <a:rPr lang="en-US" smtClean="0">
                <a:solidFill>
                  <a:srgbClr val="000000"/>
                </a:solidFill>
              </a:rPr>
              <a:pPr algn="l" fontAlgn="b">
                <a:spcBef>
                  <a:spcPct val="3000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3316770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cs typeface="Arial" charset="0"/>
        </a:defRPr>
      </a:lvl2pPr>
      <a:lvl3pPr algn="l" rtl="0" eaLnBrk="1" fontAlgn="base" hangingPunct="1">
        <a:spcBef>
          <a:spcPct val="0"/>
        </a:spcBef>
        <a:spcAft>
          <a:spcPct val="0"/>
        </a:spcAft>
        <a:defRPr sz="2800" b="1">
          <a:solidFill>
            <a:schemeClr val="tx2"/>
          </a:solidFill>
          <a:latin typeface="Arial" charset="0"/>
          <a:cs typeface="Arial" charset="0"/>
        </a:defRPr>
      </a:lvl3pPr>
      <a:lvl4pPr algn="l" rtl="0" eaLnBrk="1" fontAlgn="base" hangingPunct="1">
        <a:spcBef>
          <a:spcPct val="0"/>
        </a:spcBef>
        <a:spcAft>
          <a:spcPct val="0"/>
        </a:spcAft>
        <a:defRPr sz="2800" b="1">
          <a:solidFill>
            <a:schemeClr val="tx2"/>
          </a:solidFill>
          <a:latin typeface="Arial" charset="0"/>
          <a:cs typeface="Arial" charset="0"/>
        </a:defRPr>
      </a:lvl4pPr>
      <a:lvl5pPr algn="l" rtl="0" eaLnBrk="1" fontAlgn="base" hangingPunct="1">
        <a:spcBef>
          <a:spcPct val="0"/>
        </a:spcBef>
        <a:spcAft>
          <a:spcPct val="0"/>
        </a:spcAft>
        <a:defRPr sz="2800" b="1">
          <a:solidFill>
            <a:schemeClr val="tx2"/>
          </a:solidFill>
          <a:latin typeface="Arial" charset="0"/>
          <a:cs typeface="Arial" charset="0"/>
        </a:defRPr>
      </a:lvl5pPr>
      <a:lvl6pPr marL="457200" algn="l" rtl="0" eaLnBrk="1" fontAlgn="base" hangingPunct="1">
        <a:spcBef>
          <a:spcPct val="0"/>
        </a:spcBef>
        <a:spcAft>
          <a:spcPct val="0"/>
        </a:spcAft>
        <a:defRPr sz="2800" b="1">
          <a:solidFill>
            <a:schemeClr val="tx2"/>
          </a:solidFill>
          <a:latin typeface="Arial" charset="0"/>
          <a:cs typeface="Arial" charset="0"/>
        </a:defRPr>
      </a:lvl6pPr>
      <a:lvl7pPr marL="914400" algn="l" rtl="0" eaLnBrk="1" fontAlgn="base" hangingPunct="1">
        <a:spcBef>
          <a:spcPct val="0"/>
        </a:spcBef>
        <a:spcAft>
          <a:spcPct val="0"/>
        </a:spcAft>
        <a:defRPr sz="2800" b="1">
          <a:solidFill>
            <a:schemeClr val="tx2"/>
          </a:solidFill>
          <a:latin typeface="Arial" charset="0"/>
          <a:cs typeface="Arial" charset="0"/>
        </a:defRPr>
      </a:lvl7pPr>
      <a:lvl8pPr marL="1371600" algn="l" rtl="0" eaLnBrk="1" fontAlgn="base" hangingPunct="1">
        <a:spcBef>
          <a:spcPct val="0"/>
        </a:spcBef>
        <a:spcAft>
          <a:spcPct val="0"/>
        </a:spcAft>
        <a:defRPr sz="2800" b="1">
          <a:solidFill>
            <a:schemeClr val="tx2"/>
          </a:solidFill>
          <a:latin typeface="Arial" charset="0"/>
          <a:cs typeface="Arial" charset="0"/>
        </a:defRPr>
      </a:lvl8pPr>
      <a:lvl9pPr marL="1828800" algn="l" rtl="0" eaLnBrk="1" fontAlgn="base" hangingPunct="1">
        <a:spcBef>
          <a:spcPct val="0"/>
        </a:spcBef>
        <a:spcAft>
          <a:spcPct val="0"/>
        </a:spcAft>
        <a:defRPr sz="2800" b="1">
          <a:solidFill>
            <a:schemeClr val="tx2"/>
          </a:solidFill>
          <a:latin typeface="Arial" charset="0"/>
          <a:cs typeface="Arial" charset="0"/>
        </a:defRPr>
      </a:lvl9pPr>
    </p:titleStyle>
    <p:bodyStyle>
      <a:lvl1pPr marL="355600" indent="-355600" algn="l" rtl="0" eaLnBrk="1" fontAlgn="ctr" hangingPunct="1">
        <a:spcBef>
          <a:spcPct val="35000"/>
        </a:spcBef>
        <a:spcAft>
          <a:spcPct val="0"/>
        </a:spcAft>
        <a:buClr>
          <a:schemeClr val="tx2"/>
        </a:buClr>
        <a:buSzPct val="175000"/>
        <a:buChar char="•"/>
        <a:defRPr sz="2400">
          <a:solidFill>
            <a:schemeClr val="tx1"/>
          </a:solidFill>
          <a:latin typeface="+mn-lt"/>
          <a:ea typeface="+mn-ea"/>
          <a:cs typeface="+mn-cs"/>
        </a:defRPr>
      </a:lvl1pPr>
      <a:lvl2pPr marL="812800" indent="-277813" algn="l" rtl="0" eaLnBrk="1" fontAlgn="ctr" hangingPunct="1">
        <a:spcBef>
          <a:spcPct val="0"/>
        </a:spcBef>
        <a:spcAft>
          <a:spcPct val="0"/>
        </a:spcAft>
        <a:buClr>
          <a:schemeClr val="tx1"/>
        </a:buClr>
        <a:buFont typeface="Arial" pitchFamily="34" charset="0"/>
        <a:buChar char="•"/>
        <a:defRPr sz="2000">
          <a:solidFill>
            <a:schemeClr val="tx1"/>
          </a:solidFill>
          <a:latin typeface="+mn-lt"/>
          <a:cs typeface="+mn-cs"/>
        </a:defRPr>
      </a:lvl2pPr>
      <a:lvl3pPr marL="1168400" indent="-176213" algn="l" rtl="0" eaLnBrk="1" fontAlgn="ctr" hangingPunct="1">
        <a:spcBef>
          <a:spcPct val="0"/>
        </a:spcBef>
        <a:spcAft>
          <a:spcPct val="0"/>
        </a:spcAft>
        <a:buFont typeface="Arial" pitchFamily="34" charset="0"/>
        <a:buChar char="–"/>
        <a:defRPr>
          <a:solidFill>
            <a:schemeClr val="tx1"/>
          </a:solidFill>
          <a:latin typeface="+mn-lt"/>
          <a:cs typeface="+mn-cs"/>
        </a:defRPr>
      </a:lvl3pPr>
      <a:lvl4pPr marL="1524000" indent="-176213" algn="l" rtl="0" eaLnBrk="1" fontAlgn="ctr" hangingPunct="1">
        <a:spcBef>
          <a:spcPct val="0"/>
        </a:spcBef>
        <a:spcAft>
          <a:spcPct val="0"/>
        </a:spcAft>
        <a:buFont typeface="Arial" pitchFamily="34" charset="0"/>
        <a:buChar char="–"/>
        <a:defRPr sz="1600">
          <a:solidFill>
            <a:schemeClr val="tx1"/>
          </a:solidFill>
          <a:latin typeface="+mn-lt"/>
          <a:cs typeface="+mn-cs"/>
        </a:defRPr>
      </a:lvl4pPr>
      <a:lvl5pPr marL="1879600" indent="-176213" algn="l" rtl="0" eaLnBrk="1" fontAlgn="base" hangingPunct="1">
        <a:spcBef>
          <a:spcPct val="0"/>
        </a:spcBef>
        <a:spcAft>
          <a:spcPct val="0"/>
        </a:spcAft>
        <a:buChar char="»"/>
        <a:defRPr sz="1400">
          <a:solidFill>
            <a:schemeClr val="tx1"/>
          </a:solidFill>
          <a:latin typeface="+mn-lt"/>
          <a:cs typeface="+mn-cs"/>
        </a:defRPr>
      </a:lvl5pPr>
      <a:lvl6pPr marL="2336800" indent="-176213" algn="l" rtl="0" eaLnBrk="1" fontAlgn="base" hangingPunct="1">
        <a:spcBef>
          <a:spcPct val="0"/>
        </a:spcBef>
        <a:spcAft>
          <a:spcPct val="0"/>
        </a:spcAft>
        <a:buChar char="»"/>
        <a:defRPr sz="1400">
          <a:solidFill>
            <a:schemeClr val="tx1"/>
          </a:solidFill>
          <a:latin typeface="+mn-lt"/>
          <a:cs typeface="+mn-cs"/>
        </a:defRPr>
      </a:lvl6pPr>
      <a:lvl7pPr marL="2794000" indent="-176213" algn="l" rtl="0" eaLnBrk="1" fontAlgn="base" hangingPunct="1">
        <a:spcBef>
          <a:spcPct val="0"/>
        </a:spcBef>
        <a:spcAft>
          <a:spcPct val="0"/>
        </a:spcAft>
        <a:buChar char="»"/>
        <a:defRPr sz="1400">
          <a:solidFill>
            <a:schemeClr val="tx1"/>
          </a:solidFill>
          <a:latin typeface="+mn-lt"/>
          <a:cs typeface="+mn-cs"/>
        </a:defRPr>
      </a:lvl7pPr>
      <a:lvl8pPr marL="3251200" indent="-176213" algn="l" rtl="0" eaLnBrk="1" fontAlgn="base" hangingPunct="1">
        <a:spcBef>
          <a:spcPct val="0"/>
        </a:spcBef>
        <a:spcAft>
          <a:spcPct val="0"/>
        </a:spcAft>
        <a:buChar char="»"/>
        <a:defRPr sz="1400">
          <a:solidFill>
            <a:schemeClr val="tx1"/>
          </a:solidFill>
          <a:latin typeface="+mn-lt"/>
          <a:cs typeface="+mn-cs"/>
        </a:defRPr>
      </a:lvl8pPr>
      <a:lvl9pPr marL="3708400" indent="-176213" algn="l" rtl="0" eaLnBrk="1" fontAlgn="base" hangingPunct="1">
        <a:spcBef>
          <a:spcPct val="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kent.ac.uk/extendingworkinglives/findings.html" TargetMode="External"/><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03238" y="1124744"/>
            <a:ext cx="8317234" cy="1944216"/>
          </a:xfrm>
        </p:spPr>
        <p:txBody>
          <a:bodyPr/>
          <a:lstStyle/>
          <a:p>
            <a:pPr algn="l"/>
            <a:r>
              <a:rPr lang="en-GB" altLang="en-US" sz="3600" b="1" dirty="0" smtClean="0"/>
              <a:t>Managing the Health Issues of Older Workers: Experience from 4 UK Organisations</a:t>
            </a:r>
            <a:endParaRPr lang="en-GB" altLang="en-US" sz="3600" dirty="0" smtClean="0"/>
          </a:p>
        </p:txBody>
      </p:sp>
      <p:sp>
        <p:nvSpPr>
          <p:cNvPr id="3075" name="Rectangle 3"/>
          <p:cNvSpPr>
            <a:spLocks noGrp="1" noChangeArrowheads="1"/>
          </p:cNvSpPr>
          <p:nvPr>
            <p:ph type="subTitle" idx="1"/>
          </p:nvPr>
        </p:nvSpPr>
        <p:spPr>
          <a:xfrm>
            <a:off x="323850" y="332657"/>
            <a:ext cx="7200900" cy="792088"/>
          </a:xfrm>
        </p:spPr>
        <p:txBody>
          <a:bodyPr/>
          <a:lstStyle/>
          <a:p>
            <a:pPr algn="l" eaLnBrk="1" hangingPunct="1"/>
            <a:endParaRPr lang="en-US" altLang="en-US" sz="3200" dirty="0" smtClean="0"/>
          </a:p>
          <a:p>
            <a:pPr algn="l" eaLnBrk="1" hangingPunct="1"/>
            <a:r>
              <a:rPr lang="en-US" altLang="en-US" sz="3200" dirty="0" smtClean="0"/>
              <a:t>Sarah Vickerstaff</a:t>
            </a:r>
          </a:p>
        </p:txBody>
      </p:sp>
    </p:spTree>
    <p:extLst>
      <p:ext uri="{BB962C8B-B14F-4D97-AF65-F5344CB8AC3E}">
        <p14:creationId xmlns:p14="http://schemas.microsoft.com/office/powerpoint/2010/main" val="4173777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Employee perspectives </a:t>
            </a:r>
            <a:r>
              <a:rPr lang="en-GB" dirty="0" smtClean="0"/>
              <a:t>(2)</a:t>
            </a:r>
            <a:endParaRPr lang="en-GB" dirty="0"/>
          </a:p>
        </p:txBody>
      </p:sp>
      <p:sp>
        <p:nvSpPr>
          <p:cNvPr id="3" name="Content Placeholder 2"/>
          <p:cNvSpPr>
            <a:spLocks noGrp="1"/>
          </p:cNvSpPr>
          <p:nvPr>
            <p:ph idx="1"/>
          </p:nvPr>
        </p:nvSpPr>
        <p:spPr/>
        <p:txBody>
          <a:bodyPr/>
          <a:lstStyle/>
          <a:p>
            <a:pPr marL="0" indent="0">
              <a:buNone/>
            </a:pPr>
            <a:r>
              <a:rPr lang="en-GB" dirty="0"/>
              <a:t>Health pessimism</a:t>
            </a:r>
            <a:r>
              <a:rPr lang="en-GB" dirty="0" smtClean="0"/>
              <a:t>:</a:t>
            </a:r>
            <a:endParaRPr lang="en-GB" dirty="0"/>
          </a:p>
          <a:p>
            <a:pPr marL="0" indent="0">
              <a:buNone/>
            </a:pPr>
            <a:r>
              <a:rPr lang="en-GB" sz="2000" dirty="0" smtClean="0">
                <a:solidFill>
                  <a:schemeClr val="tx2"/>
                </a:solidFill>
              </a:rPr>
              <a:t>It’s </a:t>
            </a:r>
            <a:r>
              <a:rPr lang="en-GB" sz="2000" dirty="0">
                <a:solidFill>
                  <a:schemeClr val="tx2"/>
                </a:solidFill>
              </a:rPr>
              <a:t>very difficult to explain, but basically--, it’d be great if you knew when your number was up. We don’t. It’d be great when you knew from one day to another how well you’re going to feel in a few years’ time. But I think it just makes it more difficult in your decisions and is it going to be the right decision.</a:t>
            </a:r>
            <a:r>
              <a:rPr lang="en-GB" sz="2000" dirty="0"/>
              <a:t> (Female employee, LG</a:t>
            </a:r>
            <a:r>
              <a:rPr lang="en-GB" sz="2000" dirty="0" smtClean="0"/>
              <a:t>)</a:t>
            </a:r>
          </a:p>
          <a:p>
            <a:pPr marL="0" indent="0">
              <a:buNone/>
            </a:pPr>
            <a:r>
              <a:rPr lang="en-GB" sz="2000" dirty="0">
                <a:solidFill>
                  <a:schemeClr val="tx2"/>
                </a:solidFill>
              </a:rPr>
              <a:t>You know, they say people live longer. Yeah, okay, [both talking at once] I appreciate that, but I might be one of those people that die when they’re 70. Like my father, he gave up work when he was 66, and died when he was 67</a:t>
            </a:r>
            <a:r>
              <a:rPr lang="en-GB" sz="2000" dirty="0" smtClean="0">
                <a:solidFill>
                  <a:schemeClr val="tx2"/>
                </a:solidFill>
              </a:rPr>
              <a:t>. </a:t>
            </a:r>
            <a:r>
              <a:rPr lang="en-GB" sz="2000" dirty="0" smtClean="0"/>
              <a:t>(Female employee, HO)</a:t>
            </a:r>
            <a:endParaRPr lang="en-GB" sz="2000" dirty="0"/>
          </a:p>
          <a:p>
            <a:pPr marL="0" indent="0">
              <a:buNone/>
            </a:pPr>
            <a:endParaRPr lang="en-GB" sz="2000"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10</a:t>
            </a:fld>
            <a:endParaRPr lang="en-US" dirty="0">
              <a:solidFill>
                <a:srgbClr val="000000"/>
              </a:solidFill>
            </a:endParaRPr>
          </a:p>
        </p:txBody>
      </p:sp>
    </p:spTree>
    <p:extLst>
      <p:ext uri="{BB962C8B-B14F-4D97-AF65-F5344CB8AC3E}">
        <p14:creationId xmlns:p14="http://schemas.microsoft.com/office/powerpoint/2010/main" val="4031789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Employee perspectives </a:t>
            </a:r>
            <a:r>
              <a:rPr lang="en-GB" dirty="0" smtClean="0"/>
              <a:t>(3)</a:t>
            </a:r>
            <a:endParaRPr lang="en-GB" dirty="0"/>
          </a:p>
        </p:txBody>
      </p:sp>
      <p:sp>
        <p:nvSpPr>
          <p:cNvPr id="3" name="Content Placeholder 2"/>
          <p:cNvSpPr>
            <a:spLocks noGrp="1"/>
          </p:cNvSpPr>
          <p:nvPr>
            <p:ph idx="1"/>
          </p:nvPr>
        </p:nvSpPr>
        <p:spPr/>
        <p:txBody>
          <a:bodyPr/>
          <a:lstStyle/>
          <a:p>
            <a:pPr marL="0" indent="0">
              <a:buNone/>
            </a:pPr>
            <a:r>
              <a:rPr lang="en-GB" dirty="0"/>
              <a:t>Wanting accommodations</a:t>
            </a:r>
          </a:p>
          <a:p>
            <a:pPr marL="0" indent="0">
              <a:buNone/>
            </a:pPr>
            <a:r>
              <a:rPr lang="en-GB" sz="1800" dirty="0">
                <a:solidFill>
                  <a:schemeClr val="tx2"/>
                </a:solidFill>
              </a:rPr>
              <a:t>I think they need to be aware of that. They need to be aware of the issues that people, as they get older, are going to get. There could be jobs involved that you could sort of say, “That's more suitable for an older person,” that’s got less screen involved in it. (</a:t>
            </a:r>
            <a:r>
              <a:rPr lang="en-GB" sz="1800" dirty="0"/>
              <a:t>Male employee, MA)</a:t>
            </a:r>
          </a:p>
          <a:p>
            <a:pPr marL="0" indent="0">
              <a:buNone/>
            </a:pPr>
            <a:r>
              <a:rPr lang="en-GB" dirty="0" smtClean="0"/>
              <a:t>Hiding health conditions</a:t>
            </a:r>
            <a:endParaRPr lang="en-GB" dirty="0"/>
          </a:p>
          <a:p>
            <a:pPr marL="0" indent="0">
              <a:buNone/>
            </a:pPr>
            <a:r>
              <a:rPr lang="en-GB" sz="1800" i="1" dirty="0" smtClean="0">
                <a:solidFill>
                  <a:schemeClr val="tx2"/>
                </a:solidFill>
              </a:rPr>
              <a:t>So </a:t>
            </a:r>
            <a:r>
              <a:rPr lang="en-GB" sz="1800" i="1" dirty="0">
                <a:solidFill>
                  <a:schemeClr val="tx2"/>
                </a:solidFill>
              </a:rPr>
              <a:t>have you talked to your line manager about your osteoporosis? </a:t>
            </a:r>
            <a:r>
              <a:rPr lang="en-GB" sz="1800" dirty="0" smtClean="0">
                <a:solidFill>
                  <a:schemeClr val="tx2"/>
                </a:solidFill>
              </a:rPr>
              <a:t>No</a:t>
            </a:r>
            <a:r>
              <a:rPr lang="en-GB" sz="1800" dirty="0">
                <a:solidFill>
                  <a:schemeClr val="tx2"/>
                </a:solidFill>
              </a:rPr>
              <a:t>. I’ve kept it to myself and I know that’s a bad thing and I shouldn’t do it, but I cannot afford at this present time to lose my job…. So really you just really have to hide the problems so that you can keep going</a:t>
            </a:r>
            <a:r>
              <a:rPr lang="en-GB" sz="1800" dirty="0"/>
              <a:t>.(</a:t>
            </a:r>
            <a:r>
              <a:rPr lang="en-GB" sz="1800" dirty="0" smtClean="0"/>
              <a:t>Female employee HO)</a:t>
            </a:r>
          </a:p>
          <a:p>
            <a:endParaRPr lang="en-GB" dirty="0"/>
          </a:p>
          <a:p>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11</a:t>
            </a:fld>
            <a:endParaRPr lang="en-US" dirty="0">
              <a:solidFill>
                <a:srgbClr val="000000"/>
              </a:solidFill>
            </a:endParaRPr>
          </a:p>
        </p:txBody>
      </p:sp>
    </p:spTree>
    <p:extLst>
      <p:ext uri="{BB962C8B-B14F-4D97-AF65-F5344CB8AC3E}">
        <p14:creationId xmlns:p14="http://schemas.microsoft.com/office/powerpoint/2010/main" val="155632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Measures that could aid older workers</a:t>
            </a:r>
            <a:endParaRPr lang="en-GB" dirty="0"/>
          </a:p>
        </p:txBody>
      </p:sp>
      <p:sp>
        <p:nvSpPr>
          <p:cNvPr id="3" name="Content Placeholder 2"/>
          <p:cNvSpPr>
            <a:spLocks noGrp="1"/>
          </p:cNvSpPr>
          <p:nvPr>
            <p:ph idx="1"/>
          </p:nvPr>
        </p:nvSpPr>
        <p:spPr/>
        <p:txBody>
          <a:bodyPr/>
          <a:lstStyle/>
          <a:p>
            <a:endParaRPr lang="en-GB" dirty="0" smtClean="0"/>
          </a:p>
          <a:p>
            <a:r>
              <a:rPr lang="en-GB" dirty="0" smtClean="0"/>
              <a:t>Redeployment, reasonable adjustments</a:t>
            </a:r>
          </a:p>
          <a:p>
            <a:pPr marL="0" indent="0">
              <a:buNone/>
            </a:pPr>
            <a:endParaRPr lang="en-GB" dirty="0" smtClean="0"/>
          </a:p>
          <a:p>
            <a:r>
              <a:rPr lang="en-GB" dirty="0" smtClean="0"/>
              <a:t>Downsizing, safe havens</a:t>
            </a:r>
          </a:p>
          <a:p>
            <a:pPr marL="0" indent="0">
              <a:buNone/>
            </a:pPr>
            <a:endParaRPr lang="en-GB" dirty="0" smtClean="0"/>
          </a:p>
          <a:p>
            <a:r>
              <a:rPr lang="en-GB" dirty="0" smtClean="0"/>
              <a:t>Flexible work options, incl. home working</a:t>
            </a:r>
          </a:p>
          <a:p>
            <a:pPr marL="0" indent="0">
              <a:buNone/>
            </a:pPr>
            <a:endParaRPr lang="en-GB" dirty="0" smtClean="0"/>
          </a:p>
          <a:p>
            <a:r>
              <a:rPr lang="en-GB" dirty="0" smtClean="0"/>
              <a:t>Gradual or phased retirement</a:t>
            </a:r>
          </a:p>
          <a:p>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12</a:t>
            </a:fld>
            <a:endParaRPr lang="en-US" dirty="0">
              <a:solidFill>
                <a:srgbClr val="000000"/>
              </a:solidFill>
            </a:endParaRPr>
          </a:p>
        </p:txBody>
      </p:sp>
    </p:spTree>
    <p:extLst>
      <p:ext uri="{BB962C8B-B14F-4D97-AF65-F5344CB8AC3E}">
        <p14:creationId xmlns:p14="http://schemas.microsoft.com/office/powerpoint/2010/main" val="2927837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Day to day occupational health issues:</a:t>
            </a:r>
            <a:endParaRPr lang="en-GB" dirty="0"/>
          </a:p>
        </p:txBody>
      </p:sp>
      <p:sp>
        <p:nvSpPr>
          <p:cNvPr id="3" name="Content Placeholder 2"/>
          <p:cNvSpPr>
            <a:spLocks noGrp="1"/>
          </p:cNvSpPr>
          <p:nvPr>
            <p:ph idx="1"/>
          </p:nvPr>
        </p:nvSpPr>
        <p:spPr>
          <a:xfrm>
            <a:off x="827584" y="1268761"/>
            <a:ext cx="7489329" cy="5112990"/>
          </a:xfrm>
        </p:spPr>
        <p:txBody>
          <a:bodyPr/>
          <a:lstStyle/>
          <a:p>
            <a:r>
              <a:rPr lang="en-GB" dirty="0" smtClean="0"/>
              <a:t>In all organisations move towards wellbeing and proactive lifestyle initiatives but otherwise reactive approach</a:t>
            </a:r>
          </a:p>
          <a:p>
            <a:r>
              <a:rPr lang="en-GB" dirty="0" smtClean="0"/>
              <a:t>In all organisations focus on absence management:</a:t>
            </a:r>
          </a:p>
          <a:p>
            <a:pPr marL="0" indent="0">
              <a:buNone/>
            </a:pPr>
            <a:r>
              <a:rPr lang="en-GB" sz="1600" dirty="0">
                <a:solidFill>
                  <a:schemeClr val="tx2"/>
                </a:solidFill>
              </a:rPr>
              <a:t>That would appear to be from the stats that we see, that, you know, you’re more prone to things going wrong or things needing attention or </a:t>
            </a:r>
            <a:r>
              <a:rPr lang="en-GB" sz="1600" dirty="0" smtClean="0">
                <a:solidFill>
                  <a:schemeClr val="tx2"/>
                </a:solidFill>
              </a:rPr>
              <a:t>whatever [at older ages]. </a:t>
            </a:r>
            <a:r>
              <a:rPr lang="en-GB" sz="1600" dirty="0">
                <a:solidFill>
                  <a:schemeClr val="tx2"/>
                </a:solidFill>
              </a:rPr>
              <a:t>So that is a knock on effect of having an older workforce, actually going through all the managing attendance stuff and getting people in work and contributing</a:t>
            </a:r>
            <a:r>
              <a:rPr lang="en-GB" sz="1600" dirty="0" smtClean="0">
                <a:solidFill>
                  <a:schemeClr val="tx2"/>
                </a:solidFill>
              </a:rPr>
              <a:t>. </a:t>
            </a:r>
            <a:r>
              <a:rPr lang="en-GB" sz="1600" dirty="0" smtClean="0"/>
              <a:t>(Female line manager, LG)</a:t>
            </a:r>
            <a:endParaRPr lang="en-GB" sz="1600" dirty="0"/>
          </a:p>
          <a:p>
            <a:r>
              <a:rPr lang="en-GB" dirty="0" smtClean="0"/>
              <a:t>Opportunities for redeployment: high in Transport and Local Government, lower in Manufacturing and Hospitality</a:t>
            </a:r>
          </a:p>
          <a:p>
            <a:r>
              <a:rPr lang="en-GB" dirty="0" smtClean="0"/>
              <a:t>No specific focus or new initiatives around older workers</a:t>
            </a:r>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13</a:t>
            </a:fld>
            <a:endParaRPr lang="en-US" dirty="0">
              <a:solidFill>
                <a:srgbClr val="000000"/>
              </a:solidFill>
            </a:endParaRPr>
          </a:p>
        </p:txBody>
      </p:sp>
    </p:spTree>
    <p:extLst>
      <p:ext uri="{BB962C8B-B14F-4D97-AF65-F5344CB8AC3E}">
        <p14:creationId xmlns:p14="http://schemas.microsoft.com/office/powerpoint/2010/main" val="2961380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Availability of Flexible </a:t>
            </a:r>
            <a:r>
              <a:rPr lang="en-GB" dirty="0"/>
              <a:t>O</a:t>
            </a:r>
            <a:r>
              <a:rPr lang="en-GB" dirty="0" smtClean="0"/>
              <a:t>ptions</a:t>
            </a:r>
            <a:endParaRPr lang="en-GB" dirty="0"/>
          </a:p>
        </p:txBody>
      </p:sp>
      <p:sp>
        <p:nvSpPr>
          <p:cNvPr id="3" name="Content Placeholder 2"/>
          <p:cNvSpPr>
            <a:spLocks noGrp="1"/>
          </p:cNvSpPr>
          <p:nvPr>
            <p:ph idx="1"/>
          </p:nvPr>
        </p:nvSpPr>
        <p:spPr>
          <a:xfrm>
            <a:off x="539552" y="1340769"/>
            <a:ext cx="8064896" cy="4680519"/>
          </a:xfrm>
        </p:spPr>
        <p:txBody>
          <a:bodyPr/>
          <a:lstStyle/>
          <a:p>
            <a:r>
              <a:rPr lang="en-GB" sz="2000" dirty="0"/>
              <a:t>Whilst there were some good examples of flexibility around caring responsibilities, there was no specific focus on older workers.</a:t>
            </a:r>
          </a:p>
          <a:p>
            <a:r>
              <a:rPr lang="en-GB" sz="2000" dirty="0" smtClean="0"/>
              <a:t>None of the organisations were monitoring take up of flexibility requests by age.</a:t>
            </a:r>
          </a:p>
          <a:p>
            <a:pPr marL="354013" indent="0">
              <a:buNone/>
            </a:pPr>
            <a:r>
              <a:rPr lang="en-GB" sz="2000" dirty="0" smtClean="0">
                <a:solidFill>
                  <a:schemeClr val="tx2"/>
                </a:solidFill>
              </a:rPr>
              <a:t>“So </a:t>
            </a:r>
            <a:r>
              <a:rPr lang="en-GB" sz="2000" dirty="0">
                <a:solidFill>
                  <a:schemeClr val="tx2"/>
                </a:solidFill>
              </a:rPr>
              <a:t>we don’t get a lot of requests from the older workforce to work more--, some part time, but I wouldn’t say particularly to work so flexibly. I would say that has been more among younger staff that are either to do with </a:t>
            </a:r>
            <a:r>
              <a:rPr lang="en-GB" sz="2000" dirty="0" smtClean="0">
                <a:solidFill>
                  <a:schemeClr val="tx2"/>
                </a:solidFill>
              </a:rPr>
              <a:t>childcare or </a:t>
            </a:r>
            <a:r>
              <a:rPr lang="en-GB" sz="2000" dirty="0">
                <a:solidFill>
                  <a:schemeClr val="tx2"/>
                </a:solidFill>
              </a:rPr>
              <a:t>they’ve wanted to go and study, so they’ve wanted to do two days a week and not spread their hours over five days</a:t>
            </a:r>
            <a:r>
              <a:rPr lang="en-GB" sz="2000" dirty="0" smtClean="0">
                <a:solidFill>
                  <a:schemeClr val="tx2"/>
                </a:solidFill>
              </a:rPr>
              <a:t>.” </a:t>
            </a:r>
            <a:r>
              <a:rPr lang="en-GB" sz="2000" dirty="0" smtClean="0"/>
              <a:t>(HR Manager HO).</a:t>
            </a:r>
          </a:p>
          <a:p>
            <a:r>
              <a:rPr lang="en-GB" sz="2000" dirty="0" smtClean="0"/>
              <a:t>Highly dependent upon nature of work and current work pattern, female part time office workers or cleaners most likely to be able to modify hours downwards.</a:t>
            </a:r>
          </a:p>
        </p:txBody>
      </p:sp>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14</a:t>
            </a:fld>
            <a:endParaRPr lang="en-US" dirty="0">
              <a:solidFill>
                <a:srgbClr val="000000"/>
              </a:solidFill>
            </a:endParaRPr>
          </a:p>
        </p:txBody>
      </p:sp>
    </p:spTree>
    <p:extLst>
      <p:ext uri="{BB962C8B-B14F-4D97-AF65-F5344CB8AC3E}">
        <p14:creationId xmlns:p14="http://schemas.microsoft.com/office/powerpoint/2010/main" val="3338838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dirty="0" smtClean="0"/>
              <a:t>Losing Flexibility Due to Equalities </a:t>
            </a:r>
            <a:r>
              <a:rPr lang="en-GB" altLang="en-US" dirty="0"/>
              <a:t>L</a:t>
            </a:r>
            <a:r>
              <a:rPr lang="en-GB" altLang="en-US" dirty="0" smtClean="0"/>
              <a:t>egislation</a:t>
            </a:r>
          </a:p>
        </p:txBody>
      </p:sp>
      <p:sp>
        <p:nvSpPr>
          <p:cNvPr id="3" name="Content Placeholder 2"/>
          <p:cNvSpPr>
            <a:spLocks noGrp="1"/>
          </p:cNvSpPr>
          <p:nvPr>
            <p:ph idx="1"/>
          </p:nvPr>
        </p:nvSpPr>
        <p:spPr>
          <a:xfrm>
            <a:off x="683568" y="1700808"/>
            <a:ext cx="7848872" cy="4680942"/>
          </a:xfrm>
        </p:spPr>
        <p:txBody>
          <a:bodyPr/>
          <a:lstStyle/>
          <a:p>
            <a:pPr marL="0" indent="0">
              <a:buFontTx/>
              <a:buNone/>
              <a:defRPr/>
            </a:pPr>
            <a:r>
              <a:rPr lang="en-GB" sz="2000" dirty="0" smtClean="0">
                <a:solidFill>
                  <a:schemeClr val="tx2"/>
                </a:solidFill>
              </a:rPr>
              <a:t>“We kind of tried to do it back in the ‘80s and ‘90s with--, we used to have what they call green carded drivers, so they could still drive trains but they couldn’t go on the main line. So basically they were shunter drivers and they were … doing the shunting in the yard. So there was a bit more walking around but you didn’t have to concentrate on the main line stuff. And we had like a three link system, so the really, really earlies and really, really lates was down to the new guys, the ones coming up to retirement were on an easier shift. But now with equal opportunities, one shift really, so everyone does all--, green cards, they’ve got rid of them now”. </a:t>
            </a:r>
          </a:p>
          <a:p>
            <a:pPr marL="0" indent="0">
              <a:buFontTx/>
              <a:buNone/>
              <a:defRPr/>
            </a:pPr>
            <a:r>
              <a:rPr lang="en-GB" sz="2000" dirty="0" smtClean="0"/>
              <a:t>(TR Operations Inspector).</a:t>
            </a:r>
          </a:p>
          <a:p>
            <a:pPr marL="0" indent="0">
              <a:buNone/>
              <a:defRPr/>
            </a:pPr>
            <a:endParaRPr lang="en-GB" dirty="0" smtClean="0"/>
          </a:p>
          <a:p>
            <a:pPr>
              <a:defRPr/>
            </a:pPr>
            <a:endParaRPr lang="en-GB" dirty="0"/>
          </a:p>
        </p:txBody>
      </p:sp>
      <p:sp>
        <p:nvSpPr>
          <p:cNvPr id="21508" name="Slide Number Placeholder 3"/>
          <p:cNvSpPr>
            <a:spLocks noGrp="1"/>
          </p:cNvSpPr>
          <p:nvPr>
            <p:ph type="sldNum" sz="quarter" idx="4294967295"/>
          </p:nvPr>
        </p:nvSpPr>
        <p:spPr>
          <a:xfrm>
            <a:off x="449263" y="6524625"/>
            <a:ext cx="790575" cy="2682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 hangingPunct="0">
              <a:spcBef>
                <a:spcPct val="30000"/>
              </a:spcBef>
              <a:spcAft>
                <a:spcPct val="0"/>
              </a:spcAft>
              <a:defRPr>
                <a:solidFill>
                  <a:schemeClr val="tx1"/>
                </a:solidFill>
                <a:latin typeface="Arial" charset="0"/>
                <a:cs typeface="Arial" charset="0"/>
              </a:defRPr>
            </a:lvl6pPr>
            <a:lvl7pPr marL="2971800" indent="-228600" algn="ctr" eaLnBrk="0" fontAlgn="b" hangingPunct="0">
              <a:spcBef>
                <a:spcPct val="30000"/>
              </a:spcBef>
              <a:spcAft>
                <a:spcPct val="0"/>
              </a:spcAft>
              <a:defRPr>
                <a:solidFill>
                  <a:schemeClr val="tx1"/>
                </a:solidFill>
                <a:latin typeface="Arial" charset="0"/>
                <a:cs typeface="Arial" charset="0"/>
              </a:defRPr>
            </a:lvl7pPr>
            <a:lvl8pPr marL="3429000" indent="-228600" algn="ctr" eaLnBrk="0" fontAlgn="b" hangingPunct="0">
              <a:spcBef>
                <a:spcPct val="30000"/>
              </a:spcBef>
              <a:spcAft>
                <a:spcPct val="0"/>
              </a:spcAft>
              <a:defRPr>
                <a:solidFill>
                  <a:schemeClr val="tx1"/>
                </a:solidFill>
                <a:latin typeface="Arial" charset="0"/>
                <a:cs typeface="Arial" charset="0"/>
              </a:defRPr>
            </a:lvl8pPr>
            <a:lvl9pPr marL="3886200" indent="-228600" algn="ctr" eaLnBrk="0" fontAlgn="b" hangingPunct="0">
              <a:spcBef>
                <a:spcPct val="30000"/>
              </a:spcBef>
              <a:spcAft>
                <a:spcPct val="0"/>
              </a:spcAft>
              <a:defRPr>
                <a:solidFill>
                  <a:schemeClr val="tx1"/>
                </a:solidFill>
                <a:latin typeface="Arial" charset="0"/>
                <a:cs typeface="Arial" charset="0"/>
              </a:defRPr>
            </a:lvl9pPr>
          </a:lstStyle>
          <a:p>
            <a:pPr eaLnBrk="1" hangingPunct="1"/>
            <a:r>
              <a:rPr lang="en-GB" altLang="en-US" dirty="0" smtClean="0"/>
              <a:t>Page </a:t>
            </a:r>
            <a:fld id="{8FE15350-FB7F-47DC-A208-8D218F90A2F9}" type="slidenum">
              <a:rPr lang="en-GB" altLang="en-US" smtClean="0"/>
              <a:pPr eaLnBrk="1" hangingPunct="1"/>
              <a:t>15</a:t>
            </a:fld>
            <a:endParaRPr lang="en-GB" altLang="en-US" dirty="0" smtClean="0"/>
          </a:p>
        </p:txBody>
      </p:sp>
    </p:spTree>
    <p:extLst>
      <p:ext uri="{BB962C8B-B14F-4D97-AF65-F5344CB8AC3E}">
        <p14:creationId xmlns:p14="http://schemas.microsoft.com/office/powerpoint/2010/main" val="3309134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Losing Flexibility Due to Commercial Pressures</a:t>
            </a:r>
            <a:endParaRPr lang="en-GB" dirty="0"/>
          </a:p>
        </p:txBody>
      </p:sp>
      <p:sp>
        <p:nvSpPr>
          <p:cNvPr id="3" name="Content Placeholder 2"/>
          <p:cNvSpPr>
            <a:spLocks noGrp="1"/>
          </p:cNvSpPr>
          <p:nvPr>
            <p:ph idx="1"/>
          </p:nvPr>
        </p:nvSpPr>
        <p:spPr/>
        <p:txBody>
          <a:bodyPr/>
          <a:lstStyle/>
          <a:p>
            <a:pPr marL="0" indent="0">
              <a:buNone/>
            </a:pPr>
            <a:r>
              <a:rPr lang="en-GB" sz="2000" dirty="0">
                <a:solidFill>
                  <a:schemeClr val="tx2"/>
                </a:solidFill>
              </a:rPr>
              <a:t>And it is very hard, and it’s becoming more and more evident, trying to manage firstly staff expectations and also the numbers, because where we might have been able to do it before-so we might have decided there’s an area that’s slightly easier to clean. So this area you might determine is slightly easier than having to go into </a:t>
            </a:r>
            <a:r>
              <a:rPr lang="en-GB" sz="2000" dirty="0" smtClean="0">
                <a:solidFill>
                  <a:schemeClr val="tx2"/>
                </a:solidFill>
              </a:rPr>
              <a:t>[…] </a:t>
            </a:r>
            <a:r>
              <a:rPr lang="en-GB" sz="2000" dirty="0">
                <a:solidFill>
                  <a:schemeClr val="tx2"/>
                </a:solidFill>
              </a:rPr>
              <a:t>rooms and do up and downstairs, or kitchens and bathrooms. So whereas previously we might have been able to accommodate some staff still working but doing slightly less strenuous cleaning jobs, we haven’t got those options any more, and that’s what we’re finding harder and harder</a:t>
            </a:r>
            <a:r>
              <a:rPr lang="en-GB" sz="2000" dirty="0"/>
              <a:t>.</a:t>
            </a:r>
            <a:r>
              <a:rPr lang="en-GB" sz="2800" dirty="0"/>
              <a:t> </a:t>
            </a:r>
            <a:endParaRPr lang="en-GB" sz="2800" dirty="0" smtClean="0"/>
          </a:p>
          <a:p>
            <a:pPr marL="0" indent="0">
              <a:buNone/>
            </a:pPr>
            <a:r>
              <a:rPr lang="en-GB" sz="2000" dirty="0" smtClean="0"/>
              <a:t>(</a:t>
            </a:r>
            <a:r>
              <a:rPr lang="en-GB" sz="2000" dirty="0"/>
              <a:t>HR manager, </a:t>
            </a:r>
            <a:r>
              <a:rPr lang="en-GB" sz="2000" dirty="0" smtClean="0"/>
              <a:t>HO)</a:t>
            </a:r>
            <a:endParaRPr lang="en-GB" sz="2000" dirty="0"/>
          </a:p>
          <a:p>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16</a:t>
            </a:fld>
            <a:endParaRPr lang="en-US" dirty="0">
              <a:solidFill>
                <a:srgbClr val="000000"/>
              </a:solidFill>
            </a:endParaRPr>
          </a:p>
        </p:txBody>
      </p:sp>
    </p:spTree>
    <p:extLst>
      <p:ext uri="{BB962C8B-B14F-4D97-AF65-F5344CB8AC3E}">
        <p14:creationId xmlns:p14="http://schemas.microsoft.com/office/powerpoint/2010/main" val="4202069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Phased or Gradual </a:t>
            </a:r>
            <a:r>
              <a:rPr lang="en-GB" dirty="0"/>
              <a:t>R</a:t>
            </a:r>
            <a:r>
              <a:rPr lang="en-GB" dirty="0" smtClean="0"/>
              <a:t>etirement</a:t>
            </a:r>
            <a:endParaRPr lang="en-GB" dirty="0"/>
          </a:p>
        </p:txBody>
      </p:sp>
      <p:sp>
        <p:nvSpPr>
          <p:cNvPr id="3" name="Content Placeholder 2"/>
          <p:cNvSpPr>
            <a:spLocks noGrp="1"/>
          </p:cNvSpPr>
          <p:nvPr>
            <p:ph idx="1"/>
          </p:nvPr>
        </p:nvSpPr>
        <p:spPr>
          <a:xfrm>
            <a:off x="539552" y="1484313"/>
            <a:ext cx="8064896" cy="4392959"/>
          </a:xfrm>
        </p:spPr>
        <p:txBody>
          <a:bodyPr/>
          <a:lstStyle/>
          <a:p>
            <a:r>
              <a:rPr lang="en-GB" dirty="0"/>
              <a:t>One organisation had a phased retirement scheme but it was not publicised and there was not widespread knowledge about it.</a:t>
            </a:r>
          </a:p>
          <a:p>
            <a:r>
              <a:rPr lang="en-GB" dirty="0"/>
              <a:t>Another organisation had got rid of its wind down scheme for people moving to retirement on the grounds that it might flout discrimination legislation.</a:t>
            </a:r>
          </a:p>
          <a:p>
            <a:r>
              <a:rPr lang="en-GB" dirty="0"/>
              <a:t>Our evidence suggests that the option of phased retirement is not widely known about or practised, and often depends upon informal exchanges with a sympathetic line manager.</a:t>
            </a:r>
          </a:p>
          <a:p>
            <a:pPr marL="0" indent="0">
              <a:buNone/>
            </a:pPr>
            <a:endParaRPr lang="en-GB" dirty="0"/>
          </a:p>
        </p:txBody>
      </p:sp>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17</a:t>
            </a:fld>
            <a:endParaRPr lang="en-US" dirty="0">
              <a:solidFill>
                <a:srgbClr val="000000"/>
              </a:solidFill>
            </a:endParaRPr>
          </a:p>
        </p:txBody>
      </p:sp>
    </p:spTree>
    <p:extLst>
      <p:ext uri="{BB962C8B-B14F-4D97-AF65-F5344CB8AC3E}">
        <p14:creationId xmlns:p14="http://schemas.microsoft.com/office/powerpoint/2010/main" val="85052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Informal accommodations</a:t>
            </a:r>
            <a:endParaRPr lang="en-GB" dirty="0"/>
          </a:p>
        </p:txBody>
      </p:sp>
      <p:sp>
        <p:nvSpPr>
          <p:cNvPr id="3" name="Content Placeholder 2"/>
          <p:cNvSpPr>
            <a:spLocks noGrp="1"/>
          </p:cNvSpPr>
          <p:nvPr>
            <p:ph idx="1"/>
          </p:nvPr>
        </p:nvSpPr>
        <p:spPr/>
        <p:txBody>
          <a:bodyPr/>
          <a:lstStyle/>
          <a:p>
            <a:pPr marL="0" indent="0">
              <a:buNone/>
            </a:pPr>
            <a:r>
              <a:rPr lang="en-GB" sz="1800" dirty="0">
                <a:solidFill>
                  <a:schemeClr val="tx2"/>
                </a:solidFill>
              </a:rPr>
              <a:t>I mean, what I see is, when people become a little bit older, see, sensible managers, they seem to naturally help them migrate onto work that’s done at a bench rather than working on the structure, for no particular reason and nothing’s actually said about it, but it seems to happen that way anyway, and you hope that it happens that way, you know</a:t>
            </a:r>
            <a:r>
              <a:rPr lang="en-GB" sz="1800" dirty="0" smtClean="0">
                <a:solidFill>
                  <a:schemeClr val="tx2"/>
                </a:solidFill>
              </a:rPr>
              <a:t>. </a:t>
            </a:r>
            <a:r>
              <a:rPr lang="en-GB" sz="1800" dirty="0" smtClean="0"/>
              <a:t>(Male employee, MA)</a:t>
            </a:r>
          </a:p>
          <a:p>
            <a:pPr marL="0" indent="0">
              <a:buNone/>
            </a:pPr>
            <a:endParaRPr lang="en-GB" sz="1800" dirty="0"/>
          </a:p>
          <a:p>
            <a:pPr marL="0" indent="0">
              <a:buNone/>
            </a:pPr>
            <a:r>
              <a:rPr lang="en-GB" sz="1800" dirty="0" smtClean="0"/>
              <a:t>But potentially fragile:</a:t>
            </a:r>
          </a:p>
          <a:p>
            <a:pPr marL="0" indent="0">
              <a:buNone/>
            </a:pPr>
            <a:r>
              <a:rPr lang="en-GB" sz="1800" dirty="0" smtClean="0">
                <a:solidFill>
                  <a:schemeClr val="tx2"/>
                </a:solidFill>
              </a:rPr>
              <a:t>I </a:t>
            </a:r>
            <a:r>
              <a:rPr lang="en-GB" sz="1800" dirty="0">
                <a:solidFill>
                  <a:schemeClr val="tx2"/>
                </a:solidFill>
              </a:rPr>
              <a:t>know my previous line manager would have just said, “Oh, just go on,” [laughs] sort of thing, you know, but with this line manager everything is completely by the book. Which, you know, at the end of day, that’s what you’re supposed to do and the rest of it. But it does throw up some anomalies really and like I say, next week, I’m using one of my day’s holiday [for a medical appointment]</a:t>
            </a:r>
            <a:r>
              <a:rPr lang="en-GB" sz="1800" dirty="0"/>
              <a:t> (Male Employee </a:t>
            </a:r>
            <a:r>
              <a:rPr lang="en-GB" sz="1800" dirty="0" smtClean="0"/>
              <a:t>LG)</a:t>
            </a:r>
            <a:endParaRPr lang="en-GB" sz="1800" dirty="0"/>
          </a:p>
          <a:p>
            <a:pPr marL="0" indent="0">
              <a:buNone/>
            </a:pPr>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18</a:t>
            </a:fld>
            <a:endParaRPr lang="en-US" dirty="0">
              <a:solidFill>
                <a:srgbClr val="000000"/>
              </a:solidFill>
            </a:endParaRPr>
          </a:p>
        </p:txBody>
      </p:sp>
    </p:spTree>
    <p:extLst>
      <p:ext uri="{BB962C8B-B14F-4D97-AF65-F5344CB8AC3E}">
        <p14:creationId xmlns:p14="http://schemas.microsoft.com/office/powerpoint/2010/main" val="24803805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sz="2000" dirty="0" smtClean="0"/>
              <a:t>In organisations with a good approach to occupational health (OH) issues still no explicit focus on older workers</a:t>
            </a:r>
          </a:p>
          <a:p>
            <a:r>
              <a:rPr lang="en-GB" sz="2000" dirty="0" smtClean="0"/>
              <a:t>OH still oriented towards traditional role of treating/assessing and exiting the fallen</a:t>
            </a:r>
          </a:p>
          <a:p>
            <a:r>
              <a:rPr lang="en-GB" sz="2000" dirty="0" smtClean="0"/>
              <a:t>Older workers anxious about rising state pension ages and whether their health will hold out</a:t>
            </a:r>
          </a:p>
          <a:p>
            <a:r>
              <a:rPr lang="en-GB" sz="2000" dirty="0" smtClean="0"/>
              <a:t>Operational pressures mean that good policies may not be implemented</a:t>
            </a:r>
          </a:p>
          <a:p>
            <a:r>
              <a:rPr lang="en-GB" sz="2000" dirty="0" smtClean="0"/>
              <a:t>Good line managers and other colleagues may make informal arrangements but these are fragile</a:t>
            </a:r>
          </a:p>
          <a:p>
            <a:r>
              <a:rPr lang="en-GB" sz="2000" dirty="0" smtClean="0"/>
              <a:t>Defensive reaction to equalities legislation may actually be frustrating initiatives for older workers</a:t>
            </a:r>
            <a:endParaRPr lang="en-GB" sz="2000"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19</a:t>
            </a:fld>
            <a:endParaRPr lang="en-US" dirty="0">
              <a:solidFill>
                <a:srgbClr val="000000"/>
              </a:solidFill>
            </a:endParaRPr>
          </a:p>
        </p:txBody>
      </p:sp>
    </p:spTree>
    <p:extLst>
      <p:ext uri="{BB962C8B-B14F-4D97-AF65-F5344CB8AC3E}">
        <p14:creationId xmlns:p14="http://schemas.microsoft.com/office/powerpoint/2010/main" val="2970120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91513" cy="863501"/>
          </a:xfrm>
        </p:spPr>
        <p:txBody>
          <a:bodyPr/>
          <a:lstStyle/>
          <a:p>
            <a:r>
              <a:rPr lang="en-GB" altLang="en-US" sz="2400" dirty="0"/>
              <a:t>UNCERTAIN FUTURES: MANAGING LATE-CAREER TRANSITIONS AND EXTENDED WORKING </a:t>
            </a:r>
            <a:r>
              <a:rPr lang="en-GB" altLang="en-US" sz="2400" dirty="0" smtClean="0"/>
              <a:t>LIVES</a:t>
            </a:r>
            <a:endParaRPr lang="en-GB" sz="2400" dirty="0"/>
          </a:p>
        </p:txBody>
      </p:sp>
      <p:sp>
        <p:nvSpPr>
          <p:cNvPr id="6" name="Content Placeholder 5"/>
          <p:cNvSpPr>
            <a:spLocks noGrp="1"/>
          </p:cNvSpPr>
          <p:nvPr>
            <p:ph sz="half" idx="2"/>
          </p:nvPr>
        </p:nvSpPr>
        <p:spPr>
          <a:xfrm>
            <a:off x="4716016" y="1906115"/>
            <a:ext cx="3751353" cy="2792417"/>
          </a:xfrm>
        </p:spPr>
        <p:txBody>
          <a:bodyPr/>
          <a:lstStyle/>
          <a:p>
            <a:pPr marL="0" indent="0">
              <a:buNone/>
            </a:pPr>
            <a:r>
              <a:rPr lang="en-GB" sz="2000" dirty="0" smtClean="0">
                <a:solidFill>
                  <a:srgbClr val="000000"/>
                </a:solidFill>
              </a:rPr>
              <a:t>This ESRC-funded mixed methods research</a:t>
            </a:r>
            <a:r>
              <a:rPr lang="en-GB" sz="2000" dirty="0">
                <a:solidFill>
                  <a:srgbClr val="000000"/>
                </a:solidFill>
              </a:rPr>
              <a:t>, </a:t>
            </a:r>
            <a:r>
              <a:rPr lang="en-GB" sz="2000" dirty="0" smtClean="0">
                <a:solidFill>
                  <a:srgbClr val="000000"/>
                </a:solidFill>
              </a:rPr>
              <a:t>which links quantitative </a:t>
            </a:r>
            <a:r>
              <a:rPr lang="en-GB" sz="2000" dirty="0">
                <a:solidFill>
                  <a:srgbClr val="000000"/>
                </a:solidFill>
              </a:rPr>
              <a:t>data (ELSA, HRS and NCDS) and organisational case studies, makes a distinctive contribution to our appreciation of the drivers and inhibitors for extending working life (</a:t>
            </a:r>
            <a:r>
              <a:rPr lang="en-GB" sz="2000" dirty="0" smtClean="0">
                <a:solidFill>
                  <a:srgbClr val="000000"/>
                </a:solidFill>
              </a:rPr>
              <a:t>EWL).</a:t>
            </a:r>
          </a:p>
          <a:p>
            <a:pPr marL="0" indent="0">
              <a:buNone/>
            </a:pPr>
            <a:endParaRPr lang="en-GB" sz="2000" dirty="0">
              <a:solidFill>
                <a:srgbClr val="000000"/>
              </a:solidFill>
            </a:endParaRPr>
          </a:p>
          <a:p>
            <a:pPr marL="0" indent="0">
              <a:buNone/>
            </a:pPr>
            <a:endParaRPr lang="en-GB" sz="2000" dirty="0">
              <a:solidFill>
                <a:srgbClr val="000000"/>
              </a:solidFill>
            </a:endParaRPr>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2</a:t>
            </a:fld>
            <a:endParaRPr lang="en-US" dirty="0">
              <a:solidFill>
                <a:srgbClr val="000000"/>
              </a:solidFill>
            </a:endParaRPr>
          </a:p>
        </p:txBody>
      </p:sp>
      <p:pic>
        <p:nvPicPr>
          <p:cNvPr id="7"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61009" y="1844824"/>
            <a:ext cx="3530326" cy="2718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81559" y="5016244"/>
            <a:ext cx="7346825" cy="1015663"/>
          </a:xfrm>
          <a:prstGeom prst="rect">
            <a:avLst/>
          </a:prstGeom>
          <a:noFill/>
        </p:spPr>
        <p:txBody>
          <a:bodyPr wrap="square" rtlCol="0">
            <a:spAutoFit/>
          </a:bodyPr>
          <a:lstStyle/>
          <a:p>
            <a:r>
              <a:rPr lang="en-GB" sz="2000" dirty="0" smtClean="0">
                <a:solidFill>
                  <a:srgbClr val="000000"/>
                </a:solidFill>
              </a:rPr>
              <a:t>P</a:t>
            </a:r>
            <a:r>
              <a:rPr lang="en-GB" sz="2000" dirty="0">
                <a:solidFill>
                  <a:srgbClr val="000000"/>
                </a:solidFill>
              </a:rPr>
              <a:t>lease visit our website:</a:t>
            </a:r>
          </a:p>
          <a:p>
            <a:r>
              <a:rPr lang="en-GB" sz="2000" u="sng" dirty="0" smtClean="0">
                <a:solidFill>
                  <a:srgbClr val="000000"/>
                </a:solidFill>
                <a:hlinkClick r:id="rId3"/>
              </a:rPr>
              <a:t>https</a:t>
            </a:r>
            <a:r>
              <a:rPr lang="en-GB" sz="2000" u="sng" dirty="0">
                <a:solidFill>
                  <a:srgbClr val="000000"/>
                </a:solidFill>
                <a:hlinkClick r:id="rId3"/>
              </a:rPr>
              <a:t>://www.kent.ac.uk/extendingworkinglives/findings.html</a:t>
            </a:r>
            <a:r>
              <a:rPr lang="en-GB" sz="2000" dirty="0">
                <a:solidFill>
                  <a:srgbClr val="000000"/>
                </a:solidFill>
              </a:rPr>
              <a:t> </a:t>
            </a:r>
            <a:endParaRPr lang="en-GB" sz="2000" dirty="0" smtClean="0">
              <a:solidFill>
                <a:srgbClr val="000000"/>
              </a:solidFill>
            </a:endParaRPr>
          </a:p>
          <a:p>
            <a:r>
              <a:rPr lang="en-GB" sz="2000" dirty="0" smtClean="0">
                <a:solidFill>
                  <a:srgbClr val="000000"/>
                </a:solidFill>
              </a:rPr>
              <a:t>for </a:t>
            </a:r>
            <a:r>
              <a:rPr lang="en-GB" sz="2000" dirty="0">
                <a:solidFill>
                  <a:srgbClr val="000000"/>
                </a:solidFill>
              </a:rPr>
              <a:t>articles and papers that elaborate on our findings</a:t>
            </a:r>
            <a:endParaRPr lang="en-GB" sz="2000" dirty="0"/>
          </a:p>
        </p:txBody>
      </p:sp>
    </p:spTree>
    <p:extLst>
      <p:ext uri="{BB962C8B-B14F-4D97-AF65-F5344CB8AC3E}">
        <p14:creationId xmlns:p14="http://schemas.microsoft.com/office/powerpoint/2010/main" val="4005675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a:xfrm>
            <a:off x="683568" y="1484313"/>
            <a:ext cx="7633345" cy="3888903"/>
          </a:xfrm>
        </p:spPr>
        <p:txBody>
          <a:bodyPr/>
          <a:lstStyle/>
          <a:p>
            <a:pPr marL="0" indent="0">
              <a:buNone/>
            </a:pPr>
            <a:endParaRPr lang="en-GB" altLang="en-US" sz="3600" dirty="0">
              <a:solidFill>
                <a:srgbClr val="D0103A"/>
              </a:solidFill>
            </a:endParaRPr>
          </a:p>
          <a:p>
            <a:pPr marL="0" indent="0">
              <a:buNone/>
            </a:pPr>
            <a:r>
              <a:rPr lang="en-GB" altLang="en-US" dirty="0" smtClean="0"/>
              <a:t>Thanks to all the people involved with the project:</a:t>
            </a:r>
            <a:endParaRPr lang="en-GB" altLang="en-US" dirty="0"/>
          </a:p>
          <a:p>
            <a:pPr marL="0" indent="0">
              <a:buNone/>
            </a:pPr>
            <a:r>
              <a:rPr lang="en-GB" altLang="en-US" dirty="0" smtClean="0">
                <a:solidFill>
                  <a:schemeClr val="accent2"/>
                </a:solidFill>
              </a:rPr>
              <a:t>Ben Baumberg-Geiger, Amanda Burns, Charlotte Clark, Joanne Crawford, Amanda Fahy, Mariska van der Horst, David Lain, Wendy Loretto, Chris </a:t>
            </a:r>
            <a:r>
              <a:rPr lang="en-GB" altLang="en-US" dirty="0">
                <a:solidFill>
                  <a:schemeClr val="accent2"/>
                </a:solidFill>
              </a:rPr>
              <a:t>Phillipson, </a:t>
            </a:r>
            <a:r>
              <a:rPr lang="en-GB" altLang="en-US" dirty="0" smtClean="0">
                <a:solidFill>
                  <a:schemeClr val="accent2"/>
                </a:solidFill>
              </a:rPr>
              <a:t>Mark Robinson, Sue Shepherd, David Wainwright, Andrew Weyman</a:t>
            </a:r>
            <a:endParaRPr lang="en-GB" altLang="en-US" dirty="0">
              <a:solidFill>
                <a:schemeClr val="accent2"/>
              </a:solidFill>
            </a:endParaRPr>
          </a:p>
        </p:txBody>
      </p:sp>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20</a:t>
            </a:fld>
            <a:endParaRPr lang="en-US" dirty="0">
              <a:solidFill>
                <a:srgbClr val="000000"/>
              </a:solidFill>
            </a:endParaRPr>
          </a:p>
        </p:txBody>
      </p:sp>
    </p:spTree>
    <p:extLst>
      <p:ext uri="{BB962C8B-B14F-4D97-AF65-F5344CB8AC3E}">
        <p14:creationId xmlns:p14="http://schemas.microsoft.com/office/powerpoint/2010/main" val="747869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Policy Developments</a:t>
            </a:r>
          </a:p>
        </p:txBody>
      </p:sp>
      <p:sp>
        <p:nvSpPr>
          <p:cNvPr id="8195" name="Content Placeholder 2"/>
          <p:cNvSpPr>
            <a:spLocks noGrp="1"/>
          </p:cNvSpPr>
          <p:nvPr>
            <p:ph idx="1"/>
          </p:nvPr>
        </p:nvSpPr>
        <p:spPr>
          <a:xfrm>
            <a:off x="750093" y="1339850"/>
            <a:ext cx="7705725" cy="5184775"/>
          </a:xfrm>
        </p:spPr>
        <p:txBody>
          <a:bodyPr/>
          <a:lstStyle/>
          <a:p>
            <a:pPr marL="0" indent="0">
              <a:buFontTx/>
              <a:buNone/>
              <a:defRPr/>
            </a:pPr>
            <a:r>
              <a:rPr lang="en-GB" dirty="0" smtClean="0"/>
              <a:t>The </a:t>
            </a:r>
            <a:r>
              <a:rPr lang="en-GB" dirty="0"/>
              <a:t>last </a:t>
            </a:r>
            <a:r>
              <a:rPr lang="en-GB" dirty="0" smtClean="0"/>
              <a:t>decade has </a:t>
            </a:r>
            <a:r>
              <a:rPr lang="en-GB" dirty="0"/>
              <a:t>seen </a:t>
            </a:r>
            <a:r>
              <a:rPr lang="en-GB" dirty="0" smtClean="0"/>
              <a:t>unprecedented policy </a:t>
            </a:r>
            <a:r>
              <a:rPr lang="en-GB" dirty="0"/>
              <a:t>reform and development across a number of spheres </a:t>
            </a:r>
            <a:r>
              <a:rPr lang="en-GB" dirty="0" smtClean="0"/>
              <a:t>which impacts upon EWL: </a:t>
            </a:r>
          </a:p>
          <a:p>
            <a:pPr>
              <a:defRPr/>
            </a:pPr>
            <a:r>
              <a:rPr lang="en-GB" dirty="0" smtClean="0"/>
              <a:t>Equalities legislation (2006)</a:t>
            </a:r>
          </a:p>
          <a:p>
            <a:pPr>
              <a:defRPr/>
            </a:pPr>
            <a:r>
              <a:rPr lang="en-GB" dirty="0" smtClean="0"/>
              <a:t>No default retirement age (2011)</a:t>
            </a:r>
          </a:p>
          <a:p>
            <a:pPr>
              <a:defRPr/>
            </a:pPr>
            <a:r>
              <a:rPr lang="en-GB" dirty="0" smtClean="0"/>
              <a:t>Changes to state pension ages (1995/2011/2014 ongoing)</a:t>
            </a:r>
          </a:p>
          <a:p>
            <a:pPr>
              <a:defRPr/>
            </a:pPr>
            <a:r>
              <a:rPr lang="en-GB" dirty="0" smtClean="0"/>
              <a:t>Pension reform and auto enrolment</a:t>
            </a:r>
          </a:p>
          <a:p>
            <a:pPr>
              <a:defRPr/>
            </a:pPr>
            <a:r>
              <a:rPr lang="en-GB" dirty="0" smtClean="0"/>
              <a:t>Welfare reform (incapacity benefit to employment support allowance)</a:t>
            </a:r>
          </a:p>
          <a:p>
            <a:pPr>
              <a:defRPr/>
            </a:pPr>
            <a:r>
              <a:rPr lang="en-GB" dirty="0" smtClean="0"/>
              <a:t>Flexible employment (2014)</a:t>
            </a:r>
          </a:p>
          <a:p>
            <a:pPr marL="0" indent="0">
              <a:buFontTx/>
              <a:buNone/>
              <a:defRPr/>
            </a:pPr>
            <a:endParaRPr lang="en-GB" sz="2000" dirty="0" smtClean="0"/>
          </a:p>
        </p:txBody>
      </p:sp>
      <p:sp>
        <p:nvSpPr>
          <p:cNvPr id="10244" name="Slide Number Placeholder 3"/>
          <p:cNvSpPr>
            <a:spLocks noGrp="1"/>
          </p:cNvSpPr>
          <p:nvPr>
            <p:ph type="sldNum" sz="quarter" idx="4294967295"/>
          </p:nvPr>
        </p:nvSpPr>
        <p:spPr>
          <a:xfrm>
            <a:off x="449263" y="6524625"/>
            <a:ext cx="790575" cy="2682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fontAlgn="ctr" hangingPunct="0">
              <a:spcBef>
                <a:spcPct val="35000"/>
              </a:spcBef>
              <a:buClr>
                <a:schemeClr val="tx2"/>
              </a:buClr>
              <a:buSzPct val="175000"/>
              <a:buChar char="•"/>
              <a:defRPr sz="2400">
                <a:solidFill>
                  <a:schemeClr val="tx1"/>
                </a:solidFill>
                <a:latin typeface="Arial" charset="0"/>
                <a:cs typeface="Arial" charset="0"/>
              </a:defRPr>
            </a:lvl1pPr>
            <a:lvl2pPr marL="742950" indent="-285750" algn="l" eaLnBrk="0" fontAlgn="ctr" hangingPunct="0">
              <a:spcBef>
                <a:spcPct val="0"/>
              </a:spcBef>
              <a:buClr>
                <a:schemeClr val="tx1"/>
              </a:buClr>
              <a:buFont typeface="Wingdings" pitchFamily="2" charset="2"/>
              <a:buChar char="§"/>
              <a:defRPr sz="2000">
                <a:solidFill>
                  <a:schemeClr val="tx1"/>
                </a:solidFill>
                <a:latin typeface="Arial" charset="0"/>
                <a:cs typeface="Arial" charset="0"/>
              </a:defRPr>
            </a:lvl2pPr>
            <a:lvl3pPr marL="1143000" indent="-228600" algn="l" eaLnBrk="0" fontAlgn="ctr" hangingPunct="0">
              <a:spcBef>
                <a:spcPct val="0"/>
              </a:spcBef>
              <a:buChar char="•"/>
              <a:defRPr>
                <a:solidFill>
                  <a:schemeClr val="tx1"/>
                </a:solidFill>
                <a:latin typeface="Arial" charset="0"/>
                <a:cs typeface="Arial" charset="0"/>
              </a:defRPr>
            </a:lvl3pPr>
            <a:lvl4pPr marL="1600200" indent="-228600" algn="l" eaLnBrk="0" fontAlgn="ctr" hangingPunct="0">
              <a:spcBef>
                <a:spcPct val="0"/>
              </a:spcBef>
              <a:buFont typeface="Arial" charset="0"/>
              <a:buChar char="–"/>
              <a:defRPr sz="1600">
                <a:solidFill>
                  <a:schemeClr val="tx1"/>
                </a:solidFill>
                <a:latin typeface="Arial" charset="0"/>
                <a:cs typeface="Arial" charset="0"/>
              </a:defRPr>
            </a:lvl4pPr>
            <a:lvl5pPr marL="2057400" indent="-228600" algn="l" eaLnBrk="0" fontAlgn="base" hangingPunct="0">
              <a:spcBef>
                <a:spcPct val="0"/>
              </a:spcBef>
              <a:buChar char="»"/>
              <a:defRPr sz="1400">
                <a:solidFill>
                  <a:schemeClr val="tx1"/>
                </a:solidFill>
                <a:latin typeface="Arial" charset="0"/>
                <a:cs typeface="Arial" charset="0"/>
              </a:defRPr>
            </a:lvl5pPr>
            <a:lvl6pPr marL="2514600" indent="-228600" eaLnBrk="0" fontAlgn="base" hangingPunct="0">
              <a:spcBef>
                <a:spcPct val="0"/>
              </a:spcBef>
              <a:spcAft>
                <a:spcPct val="0"/>
              </a:spcAft>
              <a:buChar char="»"/>
              <a:defRPr sz="1400">
                <a:solidFill>
                  <a:schemeClr val="tx1"/>
                </a:solidFill>
                <a:latin typeface="Arial" charset="0"/>
                <a:cs typeface="Arial" charset="0"/>
              </a:defRPr>
            </a:lvl6pPr>
            <a:lvl7pPr marL="2971800" indent="-228600" eaLnBrk="0" fontAlgn="base" hangingPunct="0">
              <a:spcBef>
                <a:spcPct val="0"/>
              </a:spcBef>
              <a:spcAft>
                <a:spcPct val="0"/>
              </a:spcAft>
              <a:buChar char="»"/>
              <a:defRPr sz="1400">
                <a:solidFill>
                  <a:schemeClr val="tx1"/>
                </a:solidFill>
                <a:latin typeface="Arial" charset="0"/>
                <a:cs typeface="Arial" charset="0"/>
              </a:defRPr>
            </a:lvl7pPr>
            <a:lvl8pPr marL="3429000" indent="-228600" eaLnBrk="0" fontAlgn="base" hangingPunct="0">
              <a:spcBef>
                <a:spcPct val="0"/>
              </a:spcBef>
              <a:spcAft>
                <a:spcPct val="0"/>
              </a:spcAft>
              <a:buChar char="»"/>
              <a:defRPr sz="1400">
                <a:solidFill>
                  <a:schemeClr val="tx1"/>
                </a:solidFill>
                <a:latin typeface="Arial" charset="0"/>
                <a:cs typeface="Arial" charset="0"/>
              </a:defRPr>
            </a:lvl8pPr>
            <a:lvl9pPr marL="3886200" indent="-228600" eaLnBrk="0" fontAlgn="base" hangingPunct="0">
              <a:spcBef>
                <a:spcPct val="0"/>
              </a:spcBef>
              <a:spcAft>
                <a:spcPct val="0"/>
              </a:spcAft>
              <a:buChar char="»"/>
              <a:defRPr sz="1400">
                <a:solidFill>
                  <a:schemeClr val="tx1"/>
                </a:solidFill>
                <a:latin typeface="Arial" charset="0"/>
                <a:cs typeface="Arial" charset="0"/>
              </a:defRPr>
            </a:lvl9pPr>
          </a:lstStyle>
          <a:p>
            <a:pPr eaLnBrk="1" fontAlgn="base" hangingPunct="1">
              <a:spcBef>
                <a:spcPct val="0"/>
              </a:spcBef>
              <a:buClrTx/>
              <a:buSzTx/>
              <a:buFontTx/>
              <a:buNone/>
            </a:pPr>
            <a:r>
              <a:rPr lang="en-GB" altLang="en-US" sz="1000" dirty="0" smtClean="0"/>
              <a:t>Page </a:t>
            </a:r>
            <a:fld id="{3EE82B68-CBE7-423C-956F-EB00BC64ADDD}" type="slidenum">
              <a:rPr lang="en-GB" altLang="en-US" sz="1000" smtClean="0"/>
              <a:pPr eaLnBrk="1" fontAlgn="base" hangingPunct="1">
                <a:spcBef>
                  <a:spcPct val="0"/>
                </a:spcBef>
                <a:buClrTx/>
                <a:buSzTx/>
                <a:buFontTx/>
                <a:buNone/>
              </a:pPr>
              <a:t>3</a:t>
            </a:fld>
            <a:endParaRPr lang="en-GB" altLang="en-US" sz="1000" dirty="0" smtClean="0"/>
          </a:p>
        </p:txBody>
      </p:sp>
    </p:spTree>
    <p:extLst>
      <p:ext uri="{BB962C8B-B14F-4D97-AF65-F5344CB8AC3E}">
        <p14:creationId xmlns:p14="http://schemas.microsoft.com/office/powerpoint/2010/main" val="284526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Objectives</a:t>
            </a:r>
            <a:endParaRPr lang="en-GB" dirty="0"/>
          </a:p>
        </p:txBody>
      </p:sp>
      <p:sp>
        <p:nvSpPr>
          <p:cNvPr id="3" name="Content Placeholder 2"/>
          <p:cNvSpPr>
            <a:spLocks noGrp="1"/>
          </p:cNvSpPr>
          <p:nvPr>
            <p:ph idx="1"/>
          </p:nvPr>
        </p:nvSpPr>
        <p:spPr>
          <a:xfrm>
            <a:off x="683568" y="1484313"/>
            <a:ext cx="7848872" cy="4897437"/>
          </a:xfrm>
        </p:spPr>
        <p:txBody>
          <a:bodyPr/>
          <a:lstStyle/>
          <a:p>
            <a:r>
              <a:rPr lang="en-GB" altLang="en-US" sz="2000" dirty="0"/>
              <a:t>Mapping existing and emerging late-career transitions using existing longitudinal data sets (ELSA/HRS</a:t>
            </a:r>
            <a:r>
              <a:rPr lang="en-GB" altLang="en-US" sz="2000" dirty="0" smtClean="0"/>
              <a:t>).</a:t>
            </a:r>
          </a:p>
          <a:p>
            <a:endParaRPr lang="en-GB" altLang="en-US" sz="2000" dirty="0"/>
          </a:p>
          <a:p>
            <a:r>
              <a:rPr lang="en-GB" altLang="en-US" sz="2000" dirty="0"/>
              <a:t>Identifying risk and protective factors affecting individuals during the transition from work to retirement (NCDS</a:t>
            </a:r>
            <a:r>
              <a:rPr lang="en-GB" altLang="en-US" sz="2000" dirty="0" smtClean="0"/>
              <a:t>).</a:t>
            </a:r>
          </a:p>
          <a:p>
            <a:endParaRPr lang="en-GB" altLang="en-US" sz="2000" dirty="0"/>
          </a:p>
          <a:p>
            <a:r>
              <a:rPr lang="en-GB" altLang="en-US" b="1" dirty="0"/>
              <a:t>Conducting case studies to understand the way in which processes associated with extended working life are negotiated within the workplace. </a:t>
            </a:r>
            <a:endParaRPr lang="en-GB" altLang="en-US" b="1" dirty="0" smtClean="0"/>
          </a:p>
          <a:p>
            <a:endParaRPr lang="en-GB" altLang="en-US" sz="2000" b="1" dirty="0"/>
          </a:p>
          <a:p>
            <a:r>
              <a:rPr lang="en-GB" altLang="en-US" sz="2000" dirty="0"/>
              <a:t>Synthesising findings from quantitative and qualitative data to produce new models about the changing character of late-career transitions. </a:t>
            </a:r>
          </a:p>
          <a:p>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4</a:t>
            </a:fld>
            <a:endParaRPr lang="en-US" dirty="0">
              <a:solidFill>
                <a:srgbClr val="000000"/>
              </a:solidFill>
            </a:endParaRPr>
          </a:p>
        </p:txBody>
      </p:sp>
    </p:spTree>
    <p:extLst>
      <p:ext uri="{BB962C8B-B14F-4D97-AF65-F5344CB8AC3E}">
        <p14:creationId xmlns:p14="http://schemas.microsoft.com/office/powerpoint/2010/main" val="3735674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Look at Health?</a:t>
            </a:r>
            <a:endParaRPr lang="en-GB" dirty="0"/>
          </a:p>
        </p:txBody>
      </p:sp>
      <p:sp>
        <p:nvSpPr>
          <p:cNvPr id="3" name="Content Placeholder 2"/>
          <p:cNvSpPr>
            <a:spLocks noGrp="1"/>
          </p:cNvSpPr>
          <p:nvPr>
            <p:ph idx="1"/>
          </p:nvPr>
        </p:nvSpPr>
        <p:spPr>
          <a:xfrm>
            <a:off x="827584" y="1484784"/>
            <a:ext cx="7705353" cy="4897437"/>
          </a:xfrm>
        </p:spPr>
        <p:txBody>
          <a:bodyPr/>
          <a:lstStyle/>
          <a:p>
            <a:pPr marL="0" indent="0">
              <a:buNone/>
            </a:pPr>
            <a:r>
              <a:rPr lang="en-GB" dirty="0" smtClean="0"/>
              <a:t>“A </a:t>
            </a:r>
            <a:r>
              <a:rPr lang="en-GB" dirty="0"/>
              <a:t>shift in attitudes is necessary to ensure that employers and employees </a:t>
            </a:r>
            <a:r>
              <a:rPr lang="en-GB" dirty="0" smtClean="0"/>
              <a:t>recognise </a:t>
            </a:r>
            <a:r>
              <a:rPr lang="en-GB" dirty="0"/>
              <a:t>not only the importance of preventing ill-health, but also the key </a:t>
            </a:r>
            <a:r>
              <a:rPr lang="en-GB" dirty="0" smtClean="0"/>
              <a:t>role </a:t>
            </a:r>
            <a:r>
              <a:rPr lang="en-GB" dirty="0"/>
              <a:t>the workplace can play in promoting health and well-being…. A new approach to health and well-being at work is now needed.” </a:t>
            </a:r>
            <a:endParaRPr lang="en-GB" dirty="0" smtClean="0"/>
          </a:p>
          <a:p>
            <a:pPr marL="0" indent="0">
              <a:buNone/>
            </a:pPr>
            <a:r>
              <a:rPr lang="en-GB" sz="2000" dirty="0" smtClean="0"/>
              <a:t>Dame Carol Black, (</a:t>
            </a:r>
            <a:r>
              <a:rPr lang="en-GB" sz="2000" dirty="0"/>
              <a:t>2008) </a:t>
            </a:r>
            <a:r>
              <a:rPr lang="en-GB" sz="2000" i="1" dirty="0"/>
              <a:t>Working for a  </a:t>
            </a:r>
            <a:r>
              <a:rPr lang="en-GB" sz="2000" i="1" dirty="0" smtClean="0"/>
              <a:t>healthier tomorrow. </a:t>
            </a:r>
            <a:r>
              <a:rPr lang="en-GB" sz="2000" i="1" dirty="0"/>
              <a:t>Review of the </a:t>
            </a:r>
            <a:r>
              <a:rPr lang="en-GB" sz="2000" i="1" dirty="0" smtClean="0"/>
              <a:t>health </a:t>
            </a:r>
            <a:r>
              <a:rPr lang="en-GB" sz="2000" i="1" dirty="0"/>
              <a:t>of Britain's working age </a:t>
            </a:r>
            <a:r>
              <a:rPr lang="en-GB" sz="2000" i="1" dirty="0" smtClean="0"/>
              <a:t>population. </a:t>
            </a:r>
            <a:r>
              <a:rPr lang="en-GB" sz="2000" dirty="0" smtClean="0"/>
              <a:t>London: TSO</a:t>
            </a:r>
            <a:endParaRPr lang="en-GB" sz="2000" dirty="0"/>
          </a:p>
          <a:p>
            <a:pPr marL="0" indent="0">
              <a:buNone/>
            </a:pPr>
            <a:endParaRPr lang="en-GB" dirty="0" smtClean="0"/>
          </a:p>
          <a:p>
            <a:pPr marL="0" indent="0">
              <a:buNone/>
            </a:pPr>
            <a:r>
              <a:rPr lang="en-GB" dirty="0" smtClean="0"/>
              <a:t>An ageing workforce and rising state pension ages give further urgency to the arguments she makes.</a:t>
            </a:r>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5</a:t>
            </a:fld>
            <a:endParaRPr lang="en-US" dirty="0">
              <a:solidFill>
                <a:srgbClr val="000000"/>
              </a:solidFill>
            </a:endParaRPr>
          </a:p>
        </p:txBody>
      </p:sp>
    </p:spTree>
    <p:extLst>
      <p:ext uri="{BB962C8B-B14F-4D97-AF65-F5344CB8AC3E}">
        <p14:creationId xmlns:p14="http://schemas.microsoft.com/office/powerpoint/2010/main" val="297651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a:t>
            </a:r>
            <a:r>
              <a:rPr lang="en-GB" dirty="0"/>
              <a:t>S</a:t>
            </a:r>
            <a:r>
              <a:rPr lang="en-GB" dirty="0" smtClean="0"/>
              <a:t>tudy Participants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6100518"/>
              </p:ext>
            </p:extLst>
          </p:nvPr>
        </p:nvGraphicFramePr>
        <p:xfrm>
          <a:off x="755576" y="1628800"/>
          <a:ext cx="7560840" cy="3798728"/>
        </p:xfrm>
        <a:graphic>
          <a:graphicData uri="http://schemas.openxmlformats.org/drawingml/2006/table">
            <a:tbl>
              <a:tblPr firstRow="1" bandRow="1">
                <a:tableStyleId>{5C22544A-7EE6-4342-B048-85BDC9FD1C3A}</a:tableStyleId>
              </a:tblPr>
              <a:tblGrid>
                <a:gridCol w="2016224"/>
                <a:gridCol w="1584176"/>
                <a:gridCol w="1296144"/>
                <a:gridCol w="1368152"/>
                <a:gridCol w="1296144"/>
              </a:tblGrid>
              <a:tr h="370840">
                <a:tc>
                  <a:txBody>
                    <a:bodyPr/>
                    <a:lstStyle/>
                    <a:p>
                      <a:r>
                        <a:rPr lang="en-GB" dirty="0" smtClean="0"/>
                        <a:t>CASE STUDY</a:t>
                      </a:r>
                      <a:endParaRPr lang="en-GB" dirty="0"/>
                    </a:p>
                  </a:txBody>
                  <a:tcPr marL="68580" marR="68580"/>
                </a:tc>
                <a:tc>
                  <a:txBody>
                    <a:bodyPr/>
                    <a:lstStyle/>
                    <a:p>
                      <a:r>
                        <a:rPr lang="en-GB" dirty="0" smtClean="0"/>
                        <a:t>HR managers/</a:t>
                      </a:r>
                    </a:p>
                    <a:p>
                      <a:r>
                        <a:rPr lang="en-GB" dirty="0" smtClean="0"/>
                        <a:t>occupational health</a:t>
                      </a:r>
                      <a:endParaRPr lang="en-GB" dirty="0"/>
                    </a:p>
                  </a:txBody>
                  <a:tcPr marL="68580" marR="68580"/>
                </a:tc>
                <a:tc>
                  <a:txBody>
                    <a:bodyPr/>
                    <a:lstStyle/>
                    <a:p>
                      <a:r>
                        <a:rPr lang="en-GB" dirty="0" smtClean="0"/>
                        <a:t>Line managers</a:t>
                      </a:r>
                      <a:endParaRPr lang="en-GB" dirty="0"/>
                    </a:p>
                  </a:txBody>
                  <a:tcPr marL="68580" marR="68580"/>
                </a:tc>
                <a:tc>
                  <a:txBody>
                    <a:bodyPr/>
                    <a:lstStyle/>
                    <a:p>
                      <a:r>
                        <a:rPr lang="en-GB" dirty="0" smtClean="0"/>
                        <a:t>Employees</a:t>
                      </a:r>
                      <a:endParaRPr lang="en-GB" dirty="0"/>
                    </a:p>
                  </a:txBody>
                  <a:tcPr marL="68580" marR="68580"/>
                </a:tc>
                <a:tc>
                  <a:txBody>
                    <a:bodyPr/>
                    <a:lstStyle/>
                    <a:p>
                      <a:r>
                        <a:rPr lang="en-GB" dirty="0" smtClean="0"/>
                        <a:t>Trade unions</a:t>
                      </a:r>
                      <a:endParaRPr lang="en-GB" dirty="0"/>
                    </a:p>
                  </a:txBody>
                  <a:tcPr marL="68580" marR="68580"/>
                </a:tc>
              </a:tr>
              <a:tr h="683488">
                <a:tc>
                  <a:txBody>
                    <a:bodyPr/>
                    <a:lstStyle/>
                    <a:p>
                      <a:r>
                        <a:rPr lang="en-GB" dirty="0" smtClean="0">
                          <a:solidFill>
                            <a:schemeClr val="bg1"/>
                          </a:solidFill>
                        </a:rPr>
                        <a:t>Local Government (LG)</a:t>
                      </a:r>
                      <a:endParaRPr lang="en-GB" dirty="0">
                        <a:solidFill>
                          <a:schemeClr val="bg1"/>
                        </a:solidFill>
                      </a:endParaRPr>
                    </a:p>
                  </a:txBody>
                  <a:tcPr marL="68580" marR="68580">
                    <a:solidFill>
                      <a:schemeClr val="accent1"/>
                    </a:solidFill>
                  </a:tcPr>
                </a:tc>
                <a:tc>
                  <a:txBody>
                    <a:bodyPr/>
                    <a:lstStyle/>
                    <a:p>
                      <a:pPr algn="ctr"/>
                      <a:r>
                        <a:rPr lang="en-GB" dirty="0" smtClean="0"/>
                        <a:t>5</a:t>
                      </a:r>
                      <a:endParaRPr lang="en-GB" dirty="0"/>
                    </a:p>
                  </a:txBody>
                  <a:tcPr marL="68580" marR="68580" anchor="ctr"/>
                </a:tc>
                <a:tc>
                  <a:txBody>
                    <a:bodyPr/>
                    <a:lstStyle/>
                    <a:p>
                      <a:pPr algn="ctr"/>
                      <a:r>
                        <a:rPr lang="en-GB" dirty="0" smtClean="0"/>
                        <a:t>9</a:t>
                      </a:r>
                      <a:endParaRPr lang="en-GB" dirty="0"/>
                    </a:p>
                  </a:txBody>
                  <a:tcPr marL="68580" marR="68580" anchor="ctr"/>
                </a:tc>
                <a:tc>
                  <a:txBody>
                    <a:bodyPr/>
                    <a:lstStyle/>
                    <a:p>
                      <a:pPr algn="ctr"/>
                      <a:r>
                        <a:rPr lang="en-GB" dirty="0" smtClean="0"/>
                        <a:t>37</a:t>
                      </a:r>
                      <a:endParaRPr lang="en-GB" dirty="0"/>
                    </a:p>
                  </a:txBody>
                  <a:tcPr marL="68580" marR="68580" anchor="ctr"/>
                </a:tc>
                <a:tc>
                  <a:txBody>
                    <a:bodyPr/>
                    <a:lstStyle/>
                    <a:p>
                      <a:pPr algn="ctr"/>
                      <a:endParaRPr lang="en-GB" dirty="0"/>
                    </a:p>
                  </a:txBody>
                  <a:tcPr marL="68580" marR="68580" anchor="ctr"/>
                </a:tc>
              </a:tr>
              <a:tr h="547464">
                <a:tc>
                  <a:txBody>
                    <a:bodyPr/>
                    <a:lstStyle/>
                    <a:p>
                      <a:r>
                        <a:rPr lang="en-GB" dirty="0" smtClean="0">
                          <a:solidFill>
                            <a:schemeClr val="bg1"/>
                          </a:solidFill>
                        </a:rPr>
                        <a:t>Transport (TR)</a:t>
                      </a:r>
                      <a:endParaRPr lang="en-GB" dirty="0">
                        <a:solidFill>
                          <a:schemeClr val="bg1"/>
                        </a:solidFill>
                      </a:endParaRPr>
                    </a:p>
                  </a:txBody>
                  <a:tcPr marL="68580" marR="68580">
                    <a:solidFill>
                      <a:schemeClr val="accent1"/>
                    </a:solidFill>
                  </a:tcPr>
                </a:tc>
                <a:tc>
                  <a:txBody>
                    <a:bodyPr/>
                    <a:lstStyle/>
                    <a:p>
                      <a:pPr algn="ctr"/>
                      <a:r>
                        <a:rPr lang="en-GB" dirty="0" smtClean="0"/>
                        <a:t>6</a:t>
                      </a:r>
                      <a:endParaRPr lang="en-GB" dirty="0"/>
                    </a:p>
                  </a:txBody>
                  <a:tcPr marL="68580" marR="68580" anchor="ctr"/>
                </a:tc>
                <a:tc>
                  <a:txBody>
                    <a:bodyPr/>
                    <a:lstStyle/>
                    <a:p>
                      <a:pPr algn="ctr"/>
                      <a:r>
                        <a:rPr lang="en-GB" dirty="0" smtClean="0"/>
                        <a:t>6</a:t>
                      </a:r>
                      <a:endParaRPr lang="en-GB" dirty="0"/>
                    </a:p>
                  </a:txBody>
                  <a:tcPr marL="68580" marR="68580" anchor="ctr"/>
                </a:tc>
                <a:tc>
                  <a:txBody>
                    <a:bodyPr/>
                    <a:lstStyle/>
                    <a:p>
                      <a:pPr algn="ctr"/>
                      <a:r>
                        <a:rPr lang="en-GB" dirty="0" smtClean="0"/>
                        <a:t>19</a:t>
                      </a:r>
                      <a:endParaRPr lang="en-GB" dirty="0"/>
                    </a:p>
                  </a:txBody>
                  <a:tcPr marL="68580" marR="68580" anchor="ctr"/>
                </a:tc>
                <a:tc>
                  <a:txBody>
                    <a:bodyPr/>
                    <a:lstStyle/>
                    <a:p>
                      <a:pPr algn="ctr"/>
                      <a:r>
                        <a:rPr lang="en-GB" dirty="0" smtClean="0"/>
                        <a:t>2</a:t>
                      </a:r>
                      <a:endParaRPr lang="en-GB" dirty="0"/>
                    </a:p>
                  </a:txBody>
                  <a:tcPr marL="68580" marR="68580" anchor="ctr"/>
                </a:tc>
              </a:tr>
              <a:tr h="464656">
                <a:tc>
                  <a:txBody>
                    <a:bodyPr/>
                    <a:lstStyle/>
                    <a:p>
                      <a:r>
                        <a:rPr lang="en-GB" dirty="0" smtClean="0">
                          <a:solidFill>
                            <a:schemeClr val="bg1"/>
                          </a:solidFill>
                        </a:rPr>
                        <a:t>Hospitality (HO)</a:t>
                      </a:r>
                      <a:endParaRPr lang="en-GB" dirty="0">
                        <a:solidFill>
                          <a:schemeClr val="bg1"/>
                        </a:solidFill>
                      </a:endParaRPr>
                    </a:p>
                  </a:txBody>
                  <a:tcPr marL="68580" marR="68580">
                    <a:solidFill>
                      <a:schemeClr val="accent1"/>
                    </a:solidFill>
                  </a:tcPr>
                </a:tc>
                <a:tc>
                  <a:txBody>
                    <a:bodyPr/>
                    <a:lstStyle/>
                    <a:p>
                      <a:pPr algn="ctr"/>
                      <a:r>
                        <a:rPr lang="en-GB" dirty="0" smtClean="0"/>
                        <a:t>3</a:t>
                      </a:r>
                      <a:endParaRPr lang="en-GB" dirty="0"/>
                    </a:p>
                  </a:txBody>
                  <a:tcPr marL="68580" marR="68580" anchor="ctr"/>
                </a:tc>
                <a:tc>
                  <a:txBody>
                    <a:bodyPr/>
                    <a:lstStyle/>
                    <a:p>
                      <a:pPr algn="ctr"/>
                      <a:r>
                        <a:rPr lang="en-GB" dirty="0" smtClean="0"/>
                        <a:t>5</a:t>
                      </a:r>
                      <a:endParaRPr lang="en-GB" dirty="0"/>
                    </a:p>
                  </a:txBody>
                  <a:tcPr marL="68580" marR="68580" anchor="ctr"/>
                </a:tc>
                <a:tc>
                  <a:txBody>
                    <a:bodyPr/>
                    <a:lstStyle/>
                    <a:p>
                      <a:pPr algn="ctr"/>
                      <a:r>
                        <a:rPr lang="en-GB" dirty="0" smtClean="0"/>
                        <a:t>22</a:t>
                      </a:r>
                      <a:endParaRPr lang="en-GB" dirty="0"/>
                    </a:p>
                  </a:txBody>
                  <a:tcPr marL="68580" marR="68580" anchor="ctr"/>
                </a:tc>
                <a:tc>
                  <a:txBody>
                    <a:bodyPr/>
                    <a:lstStyle/>
                    <a:p>
                      <a:pPr algn="ctr"/>
                      <a:endParaRPr lang="en-GB" dirty="0"/>
                    </a:p>
                  </a:txBody>
                  <a:tcPr marL="68580" marR="68580" anchor="ctr"/>
                </a:tc>
              </a:tr>
              <a:tr h="370840">
                <a:tc>
                  <a:txBody>
                    <a:bodyPr/>
                    <a:lstStyle/>
                    <a:p>
                      <a:r>
                        <a:rPr lang="en-GB" dirty="0" smtClean="0">
                          <a:solidFill>
                            <a:schemeClr val="bg1"/>
                          </a:solidFill>
                        </a:rPr>
                        <a:t>Engineering and Manufacturing (MA)</a:t>
                      </a:r>
                      <a:endParaRPr lang="en-GB" dirty="0">
                        <a:solidFill>
                          <a:schemeClr val="bg1"/>
                        </a:solidFill>
                      </a:endParaRPr>
                    </a:p>
                  </a:txBody>
                  <a:tcPr marL="68580" marR="68580">
                    <a:solidFill>
                      <a:schemeClr val="accent1"/>
                    </a:solidFill>
                  </a:tcPr>
                </a:tc>
                <a:tc>
                  <a:txBody>
                    <a:bodyPr/>
                    <a:lstStyle/>
                    <a:p>
                      <a:pPr algn="ctr"/>
                      <a:r>
                        <a:rPr lang="en-GB" dirty="0" smtClean="0"/>
                        <a:t>13</a:t>
                      </a:r>
                      <a:endParaRPr lang="en-GB" dirty="0"/>
                    </a:p>
                  </a:txBody>
                  <a:tcPr marL="68580" marR="68580" anchor="ctr"/>
                </a:tc>
                <a:tc>
                  <a:txBody>
                    <a:bodyPr/>
                    <a:lstStyle/>
                    <a:p>
                      <a:pPr algn="ctr"/>
                      <a:r>
                        <a:rPr lang="en-GB" dirty="0" smtClean="0"/>
                        <a:t>5</a:t>
                      </a:r>
                      <a:endParaRPr lang="en-GB" dirty="0"/>
                    </a:p>
                  </a:txBody>
                  <a:tcPr marL="68580" marR="68580" anchor="ctr"/>
                </a:tc>
                <a:tc>
                  <a:txBody>
                    <a:bodyPr/>
                    <a:lstStyle/>
                    <a:p>
                      <a:pPr algn="ctr"/>
                      <a:r>
                        <a:rPr lang="en-GB" dirty="0" smtClean="0"/>
                        <a:t>29</a:t>
                      </a:r>
                      <a:endParaRPr lang="en-GB" dirty="0"/>
                    </a:p>
                  </a:txBody>
                  <a:tcPr marL="68580" marR="68580" anchor="ctr"/>
                </a:tc>
                <a:tc>
                  <a:txBody>
                    <a:bodyPr/>
                    <a:lstStyle/>
                    <a:p>
                      <a:pPr algn="ctr"/>
                      <a:r>
                        <a:rPr lang="en-GB" dirty="0" smtClean="0"/>
                        <a:t>1</a:t>
                      </a:r>
                      <a:endParaRPr lang="en-GB" dirty="0"/>
                    </a:p>
                  </a:txBody>
                  <a:tcPr marL="68580" marR="68580" anchor="ctr"/>
                </a:tc>
              </a:tr>
            </a:tbl>
          </a:graphicData>
        </a:graphic>
      </p:graphicFrame>
    </p:spTree>
    <p:extLst>
      <p:ext uri="{BB962C8B-B14F-4D97-AF65-F5344CB8AC3E}">
        <p14:creationId xmlns:p14="http://schemas.microsoft.com/office/powerpoint/2010/main" val="1185729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Participant Characteristics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04224269"/>
              </p:ext>
            </p:extLst>
          </p:nvPr>
        </p:nvGraphicFramePr>
        <p:xfrm>
          <a:off x="1187624" y="1412776"/>
          <a:ext cx="6696745" cy="3845702"/>
        </p:xfrm>
        <a:graphic>
          <a:graphicData uri="http://schemas.openxmlformats.org/drawingml/2006/table">
            <a:tbl>
              <a:tblPr firstRow="1" firstCol="1" bandRow="1">
                <a:tableStyleId>{5C22544A-7EE6-4342-B048-85BDC9FD1C3A}</a:tableStyleId>
              </a:tblPr>
              <a:tblGrid>
                <a:gridCol w="1220804"/>
                <a:gridCol w="1128509"/>
                <a:gridCol w="1157877"/>
                <a:gridCol w="1157877"/>
                <a:gridCol w="1090753"/>
                <a:gridCol w="940925"/>
              </a:tblGrid>
              <a:tr h="810904">
                <a:tc>
                  <a:txBody>
                    <a:bodyPr/>
                    <a:lstStyle/>
                    <a:p>
                      <a:pPr>
                        <a:lnSpc>
                          <a:spcPct val="115000"/>
                        </a:lnSpc>
                        <a:spcAft>
                          <a:spcPts val="0"/>
                        </a:spcAft>
                      </a:pPr>
                      <a:r>
                        <a:rPr lang="en-GB" sz="1100" dirty="0">
                          <a:effectLst/>
                        </a:rPr>
                        <a:t>CASE STUDY</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 Female</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 Blue Collar</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latin typeface="Calibri"/>
                          <a:ea typeface="Calibri"/>
                          <a:cs typeface="Times New Roman"/>
                        </a:rPr>
                        <a:t>% Full time</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Occupational Pension Membership %</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Labour Turnover</a:t>
                      </a:r>
                      <a:endParaRPr lang="en-GB" sz="1100" dirty="0">
                        <a:effectLst/>
                        <a:latin typeface="Calibri"/>
                        <a:ea typeface="Calibri"/>
                        <a:cs typeface="Times New Roman"/>
                      </a:endParaRPr>
                    </a:p>
                  </a:txBody>
                  <a:tcPr marL="68580" marR="68580" marT="0" marB="0" anchor="ctr"/>
                </a:tc>
              </a:tr>
              <a:tr h="790887">
                <a:tc>
                  <a:txBody>
                    <a:bodyPr/>
                    <a:lstStyle/>
                    <a:p>
                      <a:pPr>
                        <a:lnSpc>
                          <a:spcPct val="115000"/>
                        </a:lnSpc>
                        <a:spcAft>
                          <a:spcPts val="0"/>
                        </a:spcAft>
                      </a:pPr>
                      <a:r>
                        <a:rPr lang="en-GB" sz="1100" dirty="0">
                          <a:effectLst/>
                        </a:rPr>
                        <a:t>Local </a:t>
                      </a:r>
                      <a:r>
                        <a:rPr lang="en-GB" sz="1100" dirty="0" smtClean="0">
                          <a:effectLst/>
                        </a:rPr>
                        <a:t>Government (LG)</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000" dirty="0" smtClean="0">
                          <a:effectLst/>
                        </a:rPr>
                        <a:t>54</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14</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latin typeface="Calibri"/>
                          <a:ea typeface="Calibri"/>
                          <a:cs typeface="Times New Roman"/>
                        </a:rPr>
                        <a:t>92</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78</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Major downsizing via VS/VER</a:t>
                      </a:r>
                      <a:endParaRPr lang="en-GB" sz="1100" dirty="0">
                        <a:effectLst/>
                        <a:latin typeface="Calibri"/>
                        <a:ea typeface="Calibri"/>
                        <a:cs typeface="Times New Roman"/>
                      </a:endParaRPr>
                    </a:p>
                  </a:txBody>
                  <a:tcPr marL="68580" marR="68580" marT="0" marB="0" anchor="ctr"/>
                </a:tc>
              </a:tr>
              <a:tr h="702465">
                <a:tc>
                  <a:txBody>
                    <a:bodyPr/>
                    <a:lstStyle/>
                    <a:p>
                      <a:pPr algn="l">
                        <a:lnSpc>
                          <a:spcPct val="115000"/>
                        </a:lnSpc>
                        <a:spcAft>
                          <a:spcPts val="0"/>
                        </a:spcAft>
                      </a:pPr>
                      <a:r>
                        <a:rPr lang="en-GB" sz="1100" dirty="0" smtClean="0">
                          <a:effectLst/>
                        </a:rPr>
                        <a:t>Transport (TR)</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000" dirty="0" smtClean="0">
                          <a:effectLst/>
                        </a:rPr>
                        <a:t>37</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68</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latin typeface="Calibri"/>
                          <a:ea typeface="Calibri"/>
                          <a:cs typeface="Times New Roman"/>
                        </a:rPr>
                        <a:t>100</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100</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Low</a:t>
                      </a:r>
                      <a:endParaRPr lang="en-GB" sz="1100" dirty="0">
                        <a:effectLst/>
                        <a:latin typeface="Calibri"/>
                        <a:ea typeface="Calibri"/>
                        <a:cs typeface="Times New Roman"/>
                      </a:endParaRPr>
                    </a:p>
                  </a:txBody>
                  <a:tcPr marL="68580" marR="68580" marT="0" marB="0" anchor="ctr"/>
                </a:tc>
              </a:tr>
              <a:tr h="770302">
                <a:tc>
                  <a:txBody>
                    <a:bodyPr/>
                    <a:lstStyle/>
                    <a:p>
                      <a:pPr>
                        <a:lnSpc>
                          <a:spcPct val="115000"/>
                        </a:lnSpc>
                        <a:spcAft>
                          <a:spcPts val="0"/>
                        </a:spcAft>
                      </a:pPr>
                      <a:r>
                        <a:rPr lang="en-GB" sz="1100" dirty="0" smtClean="0">
                          <a:effectLst/>
                        </a:rPr>
                        <a:t>Hospitality (HO)</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000" dirty="0" smtClean="0">
                          <a:effectLst/>
                        </a:rPr>
                        <a:t>64</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50</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latin typeface="Calibri"/>
                          <a:ea typeface="Calibri"/>
                          <a:cs typeface="Times New Roman"/>
                        </a:rPr>
                        <a:t>73</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86</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Low for the sector</a:t>
                      </a:r>
                      <a:endParaRPr lang="en-GB" sz="1100" dirty="0">
                        <a:effectLst/>
                        <a:latin typeface="Calibri"/>
                        <a:ea typeface="Calibri"/>
                        <a:cs typeface="Times New Roman"/>
                      </a:endParaRPr>
                    </a:p>
                  </a:txBody>
                  <a:tcPr marL="68580" marR="68580" marT="0" marB="0" anchor="ctr"/>
                </a:tc>
              </a:tr>
              <a:tr h="674029">
                <a:tc>
                  <a:txBody>
                    <a:bodyPr/>
                    <a:lstStyle/>
                    <a:p>
                      <a:pPr>
                        <a:lnSpc>
                          <a:spcPct val="115000"/>
                        </a:lnSpc>
                        <a:spcAft>
                          <a:spcPts val="0"/>
                        </a:spcAft>
                      </a:pPr>
                      <a:r>
                        <a:rPr lang="en-GB" sz="1100" dirty="0">
                          <a:effectLst/>
                        </a:rPr>
                        <a:t>Engineering and Manufacturing </a:t>
                      </a:r>
                      <a:r>
                        <a:rPr lang="en-GB" sz="1100" dirty="0" smtClean="0">
                          <a:effectLst/>
                        </a:rPr>
                        <a:t>(MA)</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000" dirty="0" smtClean="0">
                          <a:effectLst/>
                        </a:rPr>
                        <a:t>23</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12</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latin typeface="Calibri"/>
                          <a:ea typeface="Calibri"/>
                          <a:cs typeface="Times New Roman"/>
                        </a:rPr>
                        <a:t>100</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100</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Low</a:t>
                      </a:r>
                      <a:endParaRPr lang="en-GB" sz="1100" dirty="0">
                        <a:effectLst/>
                        <a:latin typeface="Calibri"/>
                        <a:ea typeface="Calibri"/>
                        <a:cs typeface="Times New Roman"/>
                      </a:endParaRPr>
                    </a:p>
                  </a:txBody>
                  <a:tcPr marL="68580" marR="68580" marT="0" marB="0" anchor="ctr"/>
                </a:tc>
              </a:tr>
            </a:tbl>
          </a:graphicData>
        </a:graphic>
      </p:graphicFrame>
      <p:sp>
        <p:nvSpPr>
          <p:cNvPr id="5" name="Slide Number Placeholder 4"/>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7</a:t>
            </a:fld>
            <a:endParaRPr lang="en-US" dirty="0">
              <a:solidFill>
                <a:srgbClr val="000000"/>
              </a:solidFill>
            </a:endParaRPr>
          </a:p>
        </p:txBody>
      </p:sp>
      <p:sp>
        <p:nvSpPr>
          <p:cNvPr id="7" name="Rectangle 1"/>
          <p:cNvSpPr>
            <a:spLocks noChangeArrowheads="1"/>
          </p:cNvSpPr>
          <p:nvPr/>
        </p:nvSpPr>
        <p:spPr bwMode="auto">
          <a:xfrm>
            <a:off x="1890713" y="2198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srgbClr val="000000"/>
              </a:solidFill>
            </a:endParaRPr>
          </a:p>
        </p:txBody>
      </p:sp>
    </p:spTree>
    <p:extLst>
      <p:ext uri="{BB962C8B-B14F-4D97-AF65-F5344CB8AC3E}">
        <p14:creationId xmlns:p14="http://schemas.microsoft.com/office/powerpoint/2010/main" val="1791136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 to occupational health and key issues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24802863"/>
              </p:ext>
            </p:extLst>
          </p:nvPr>
        </p:nvGraphicFramePr>
        <p:xfrm>
          <a:off x="1115616" y="1340768"/>
          <a:ext cx="7704855" cy="5148433"/>
        </p:xfrm>
        <a:graphic>
          <a:graphicData uri="http://schemas.openxmlformats.org/drawingml/2006/table">
            <a:tbl>
              <a:tblPr firstRow="1" bandRow="1">
                <a:tableStyleId>{5C22544A-7EE6-4342-B048-85BDC9FD1C3A}</a:tableStyleId>
              </a:tblPr>
              <a:tblGrid>
                <a:gridCol w="1540971"/>
                <a:gridCol w="1540971"/>
                <a:gridCol w="1540971"/>
                <a:gridCol w="1540971"/>
                <a:gridCol w="1540971"/>
              </a:tblGrid>
              <a:tr h="339912">
                <a:tc>
                  <a:txBody>
                    <a:bodyPr/>
                    <a:lstStyle/>
                    <a:p>
                      <a:endParaRPr lang="en-GB" dirty="0"/>
                    </a:p>
                  </a:txBody>
                  <a:tcPr/>
                </a:tc>
                <a:tc>
                  <a:txBody>
                    <a:bodyPr/>
                    <a:lstStyle/>
                    <a:p>
                      <a:r>
                        <a:rPr lang="en-GB" dirty="0" smtClean="0"/>
                        <a:t>LG</a:t>
                      </a:r>
                      <a:endParaRPr lang="en-GB" dirty="0"/>
                    </a:p>
                  </a:txBody>
                  <a:tcPr/>
                </a:tc>
                <a:tc>
                  <a:txBody>
                    <a:bodyPr/>
                    <a:lstStyle/>
                    <a:p>
                      <a:r>
                        <a:rPr lang="en-GB" dirty="0" smtClean="0"/>
                        <a:t>TR</a:t>
                      </a:r>
                      <a:endParaRPr lang="en-GB" dirty="0"/>
                    </a:p>
                  </a:txBody>
                  <a:tcPr/>
                </a:tc>
                <a:tc>
                  <a:txBody>
                    <a:bodyPr/>
                    <a:lstStyle/>
                    <a:p>
                      <a:r>
                        <a:rPr lang="en-GB" dirty="0" smtClean="0"/>
                        <a:t>HO</a:t>
                      </a:r>
                      <a:endParaRPr lang="en-GB" dirty="0"/>
                    </a:p>
                  </a:txBody>
                  <a:tcPr/>
                </a:tc>
                <a:tc>
                  <a:txBody>
                    <a:bodyPr/>
                    <a:lstStyle/>
                    <a:p>
                      <a:r>
                        <a:rPr lang="en-GB" dirty="0" smtClean="0"/>
                        <a:t>MA</a:t>
                      </a:r>
                      <a:endParaRPr lang="en-GB" dirty="0"/>
                    </a:p>
                  </a:txBody>
                  <a:tcPr/>
                </a:tc>
              </a:tr>
              <a:tr h="1201333">
                <a:tc>
                  <a:txBody>
                    <a:bodyPr/>
                    <a:lstStyle/>
                    <a:p>
                      <a:r>
                        <a:rPr lang="en-GB" sz="1200" dirty="0" smtClean="0"/>
                        <a:t>Organisation of Occupational Health function</a:t>
                      </a:r>
                      <a:endParaRPr lang="en-GB" sz="1200" dirty="0"/>
                    </a:p>
                  </a:txBody>
                  <a:tcPr/>
                </a:tc>
                <a:tc>
                  <a:txBody>
                    <a:bodyPr/>
                    <a:lstStyle/>
                    <a:p>
                      <a:pPr algn="l"/>
                      <a:r>
                        <a:rPr lang="en-GB" sz="1200" dirty="0" smtClean="0"/>
                        <a:t>Outsourced three years ago</a:t>
                      </a:r>
                      <a:endParaRPr lang="en-GB" sz="1200" dirty="0"/>
                    </a:p>
                  </a:txBody>
                  <a:tcPr/>
                </a:tc>
                <a:tc>
                  <a:txBody>
                    <a:bodyPr/>
                    <a:lstStyle/>
                    <a:p>
                      <a:r>
                        <a:rPr lang="en-GB" sz="1200" dirty="0" smtClean="0"/>
                        <a:t>Some In-house, some outsourced</a:t>
                      </a:r>
                      <a:endParaRPr lang="en-GB" sz="1200" dirty="0"/>
                    </a:p>
                  </a:txBody>
                  <a:tcPr/>
                </a:tc>
                <a:tc>
                  <a:txBody>
                    <a:bodyPr/>
                    <a:lstStyle/>
                    <a:p>
                      <a:r>
                        <a:rPr lang="en-GB" sz="1200" dirty="0" smtClean="0"/>
                        <a:t>In-house</a:t>
                      </a:r>
                      <a:endParaRPr lang="en-GB" sz="1200" dirty="0"/>
                    </a:p>
                  </a:txBody>
                  <a:tcPr/>
                </a:tc>
                <a:tc>
                  <a:txBody>
                    <a:bodyPr/>
                    <a:lstStyle/>
                    <a:p>
                      <a:r>
                        <a:rPr lang="en-GB" sz="1200" dirty="0" smtClean="0"/>
                        <a:t>In-house but outsourcing</a:t>
                      </a:r>
                      <a:r>
                        <a:rPr lang="en-GB" sz="1200" baseline="0" dirty="0" smtClean="0"/>
                        <a:t> under discussion</a:t>
                      </a:r>
                      <a:endParaRPr lang="en-GB" sz="1200" dirty="0"/>
                    </a:p>
                  </a:txBody>
                  <a:tcPr/>
                </a:tc>
              </a:tr>
              <a:tr h="838140">
                <a:tc>
                  <a:txBody>
                    <a:bodyPr/>
                    <a:lstStyle/>
                    <a:p>
                      <a:r>
                        <a:rPr lang="en-GB" sz="1200" dirty="0" smtClean="0"/>
                        <a:t>Focus</a:t>
                      </a:r>
                      <a:r>
                        <a:rPr lang="en-GB" sz="1200" baseline="0" dirty="0" smtClean="0"/>
                        <a:t> on health and safety</a:t>
                      </a:r>
                      <a:endParaRPr lang="en-GB" sz="1200" dirty="0"/>
                    </a:p>
                  </a:txBody>
                  <a:tcPr/>
                </a:tc>
                <a:tc>
                  <a:txBody>
                    <a:bodyPr/>
                    <a:lstStyle/>
                    <a:p>
                      <a:r>
                        <a:rPr lang="en-GB" sz="1200" dirty="0" smtClean="0"/>
                        <a:t>Low</a:t>
                      </a:r>
                      <a:endParaRPr lang="en-GB" sz="1200" dirty="0"/>
                    </a:p>
                  </a:txBody>
                  <a:tcPr/>
                </a:tc>
                <a:tc>
                  <a:txBody>
                    <a:bodyPr/>
                    <a:lstStyle/>
                    <a:p>
                      <a:r>
                        <a:rPr lang="en-GB" sz="1200" dirty="0" smtClean="0"/>
                        <a:t>High (safety critical environment)</a:t>
                      </a:r>
                      <a:endParaRPr lang="en-GB" sz="1200" dirty="0"/>
                    </a:p>
                  </a:txBody>
                  <a:tcPr/>
                </a:tc>
                <a:tc>
                  <a:txBody>
                    <a:bodyPr/>
                    <a:lstStyle/>
                    <a:p>
                      <a:r>
                        <a:rPr lang="en-GB" sz="1200" dirty="0" smtClean="0"/>
                        <a:t>Medium</a:t>
                      </a:r>
                      <a:endParaRPr lang="en-GB" sz="1200" dirty="0"/>
                    </a:p>
                  </a:txBody>
                  <a:tcPr/>
                </a:tc>
                <a:tc>
                  <a:txBody>
                    <a:bodyPr/>
                    <a:lstStyle/>
                    <a:p>
                      <a:r>
                        <a:rPr lang="en-GB" sz="1200" dirty="0" smtClean="0"/>
                        <a:t>High (safety critical environment)</a:t>
                      </a:r>
                    </a:p>
                  </a:txBody>
                  <a:tcPr/>
                </a:tc>
              </a:tr>
              <a:tr h="838140">
                <a:tc>
                  <a:txBody>
                    <a:bodyPr/>
                    <a:lstStyle/>
                    <a:p>
                      <a:r>
                        <a:rPr lang="en-GB" sz="1200" dirty="0" smtClean="0"/>
                        <a:t>Services</a:t>
                      </a:r>
                      <a:endParaRPr lang="en-GB" sz="1200" dirty="0"/>
                    </a:p>
                  </a:txBody>
                  <a:tcPr/>
                </a:tc>
                <a:tc>
                  <a:txBody>
                    <a:bodyPr/>
                    <a:lstStyle/>
                    <a:p>
                      <a:r>
                        <a:rPr lang="en-GB" sz="1200" dirty="0" smtClean="0"/>
                        <a:t>Health screening</a:t>
                      </a:r>
                      <a:endParaRPr lang="en-GB" sz="1200" dirty="0"/>
                    </a:p>
                  </a:txBody>
                  <a:tcPr/>
                </a:tc>
                <a:tc>
                  <a:txBody>
                    <a:bodyPr/>
                    <a:lstStyle/>
                    <a:p>
                      <a:r>
                        <a:rPr lang="en-GB" sz="1200" dirty="0" smtClean="0"/>
                        <a:t>Health</a:t>
                      </a:r>
                      <a:r>
                        <a:rPr lang="en-GB" sz="1200" baseline="0" dirty="0" smtClean="0"/>
                        <a:t> screening</a:t>
                      </a:r>
                    </a:p>
                    <a:p>
                      <a:r>
                        <a:rPr lang="en-GB" sz="1200" baseline="0" dirty="0" smtClean="0"/>
                        <a:t>Employee assistance programme (helpline)</a:t>
                      </a:r>
                      <a:endParaRPr lang="en-GB" sz="1200" dirty="0"/>
                    </a:p>
                  </a:txBody>
                  <a:tcPr/>
                </a:tc>
                <a:tc>
                  <a:txBody>
                    <a:bodyPr/>
                    <a:lstStyle/>
                    <a:p>
                      <a:r>
                        <a:rPr lang="en-GB" sz="1200" dirty="0" smtClean="0"/>
                        <a:t>Physiotherapy </a:t>
                      </a:r>
                    </a:p>
                    <a:p>
                      <a:r>
                        <a:rPr lang="en-GB" sz="1200" dirty="0" smtClean="0"/>
                        <a:t>Counselling</a:t>
                      </a:r>
                      <a:endParaRPr lang="en-GB" sz="1200" dirty="0"/>
                    </a:p>
                  </a:txBody>
                  <a:tcPr/>
                </a:tc>
                <a:tc>
                  <a:txBody>
                    <a:bodyPr/>
                    <a:lstStyle/>
                    <a:p>
                      <a:r>
                        <a:rPr lang="en-GB" sz="1200" dirty="0" smtClean="0"/>
                        <a:t>Physiotherapy</a:t>
                      </a:r>
                    </a:p>
                    <a:p>
                      <a:r>
                        <a:rPr lang="en-GB" sz="1200" dirty="0" smtClean="0"/>
                        <a:t>Health</a:t>
                      </a:r>
                      <a:r>
                        <a:rPr lang="en-GB" sz="1200" baseline="0" dirty="0" smtClean="0"/>
                        <a:t> </a:t>
                      </a:r>
                      <a:r>
                        <a:rPr lang="en-GB" sz="1200" dirty="0" smtClean="0"/>
                        <a:t>screening</a:t>
                      </a:r>
                    </a:p>
                    <a:p>
                      <a:r>
                        <a:rPr lang="en-GB" sz="1200" dirty="0" smtClean="0"/>
                        <a:t>CBT</a:t>
                      </a:r>
                    </a:p>
                    <a:p>
                      <a:r>
                        <a:rPr lang="en-GB" sz="1200" dirty="0" smtClean="0"/>
                        <a:t>Employee assistance programme </a:t>
                      </a:r>
                    </a:p>
                    <a:p>
                      <a:r>
                        <a:rPr lang="en-GB" sz="1200" dirty="0" smtClean="0"/>
                        <a:t>(helpline)</a:t>
                      </a:r>
                      <a:endParaRPr lang="en-GB" sz="1200" dirty="0"/>
                    </a:p>
                  </a:txBody>
                  <a:tcPr/>
                </a:tc>
              </a:tr>
              <a:tr h="838140">
                <a:tc>
                  <a:txBody>
                    <a:bodyPr/>
                    <a:lstStyle/>
                    <a:p>
                      <a:r>
                        <a:rPr lang="en-GB" sz="1200" dirty="0" smtClean="0"/>
                        <a:t>Key areas of referral</a:t>
                      </a:r>
                      <a:endParaRPr lang="en-GB" sz="1200" dirty="0"/>
                    </a:p>
                  </a:txBody>
                  <a:tcPr/>
                </a:tc>
                <a:tc>
                  <a:txBody>
                    <a:bodyPr/>
                    <a:lstStyle/>
                    <a:p>
                      <a:r>
                        <a:rPr lang="en-GB" sz="1200" dirty="0" smtClean="0"/>
                        <a:t>Stress</a:t>
                      </a:r>
                      <a:endParaRPr lang="en-GB" sz="1200" dirty="0"/>
                    </a:p>
                  </a:txBody>
                  <a:tcPr/>
                </a:tc>
                <a:tc>
                  <a:txBody>
                    <a:bodyPr/>
                    <a:lstStyle/>
                    <a:p>
                      <a:r>
                        <a:rPr lang="en-GB" sz="1200" dirty="0" smtClean="0"/>
                        <a:t>Chronic</a:t>
                      </a:r>
                      <a:r>
                        <a:rPr lang="en-GB" sz="1200" baseline="0" dirty="0" smtClean="0"/>
                        <a:t> </a:t>
                      </a:r>
                      <a:r>
                        <a:rPr lang="en-GB" sz="1200" dirty="0" smtClean="0"/>
                        <a:t>conditions: diabetes, heart disease</a:t>
                      </a:r>
                    </a:p>
                    <a:p>
                      <a:r>
                        <a:rPr lang="en-GB" sz="1200" dirty="0" smtClean="0"/>
                        <a:t>Stress</a:t>
                      </a:r>
                    </a:p>
                    <a:p>
                      <a:r>
                        <a:rPr lang="en-GB" sz="1200" dirty="0" smtClean="0"/>
                        <a:t>Musculoskeletal</a:t>
                      </a:r>
                    </a:p>
                    <a:p>
                      <a:endParaRPr lang="en-GB" sz="1200" dirty="0" smtClean="0"/>
                    </a:p>
                    <a:p>
                      <a:endParaRPr lang="en-GB" sz="1200" dirty="0"/>
                    </a:p>
                  </a:txBody>
                  <a:tcPr/>
                </a:tc>
                <a:tc>
                  <a:txBody>
                    <a:bodyPr/>
                    <a:lstStyle/>
                    <a:p>
                      <a:r>
                        <a:rPr lang="en-GB" sz="1200" dirty="0" smtClean="0"/>
                        <a:t>Musculoskeletal</a:t>
                      </a:r>
                    </a:p>
                    <a:p>
                      <a:r>
                        <a:rPr lang="en-GB" sz="1200" dirty="0" smtClean="0"/>
                        <a:t>Stress/mental health</a:t>
                      </a:r>
                      <a:endParaRPr lang="en-GB" sz="1200" dirty="0"/>
                    </a:p>
                  </a:txBody>
                  <a:tcPr/>
                </a:tc>
                <a:tc>
                  <a:txBody>
                    <a:bodyPr/>
                    <a:lstStyle/>
                    <a:p>
                      <a:r>
                        <a:rPr lang="en-GB" sz="1200" dirty="0" smtClean="0"/>
                        <a:t>Musculoskeletal</a:t>
                      </a:r>
                    </a:p>
                    <a:p>
                      <a:r>
                        <a:rPr lang="en-GB" sz="1200" dirty="0" smtClean="0"/>
                        <a:t>Stress/mental health</a:t>
                      </a:r>
                      <a:endParaRPr lang="en-GB" sz="1200" dirty="0"/>
                    </a:p>
                  </a:txBody>
                  <a:tcPr/>
                </a:tc>
              </a:tr>
            </a:tbl>
          </a:graphicData>
        </a:graphic>
      </p:graphicFrame>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8</a:t>
            </a:fld>
            <a:endParaRPr lang="en-US" dirty="0">
              <a:solidFill>
                <a:srgbClr val="000000"/>
              </a:solidFill>
            </a:endParaRPr>
          </a:p>
        </p:txBody>
      </p:sp>
    </p:spTree>
    <p:extLst>
      <p:ext uri="{BB962C8B-B14F-4D97-AF65-F5344CB8AC3E}">
        <p14:creationId xmlns:p14="http://schemas.microsoft.com/office/powerpoint/2010/main" val="2546987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Employee perspectives (1)</a:t>
            </a:r>
            <a:endParaRPr lang="en-GB" dirty="0"/>
          </a:p>
        </p:txBody>
      </p:sp>
      <p:sp>
        <p:nvSpPr>
          <p:cNvPr id="3" name="Content Placeholder 2"/>
          <p:cNvSpPr>
            <a:spLocks noGrp="1"/>
          </p:cNvSpPr>
          <p:nvPr>
            <p:ph idx="1"/>
          </p:nvPr>
        </p:nvSpPr>
        <p:spPr>
          <a:xfrm>
            <a:off x="971600" y="1340768"/>
            <a:ext cx="7345313" cy="4897437"/>
          </a:xfrm>
        </p:spPr>
        <p:txBody>
          <a:bodyPr/>
          <a:lstStyle/>
          <a:p>
            <a:pPr marL="0" indent="0">
              <a:buNone/>
            </a:pPr>
            <a:r>
              <a:rPr lang="en-GB" dirty="0" smtClean="0"/>
              <a:t>Anxiety about ability to work to later state pension ages, especially for the lower paid</a:t>
            </a:r>
          </a:p>
          <a:p>
            <a:pPr marL="0" indent="0">
              <a:buNone/>
            </a:pPr>
            <a:r>
              <a:rPr lang="en-GB" sz="1800" dirty="0">
                <a:solidFill>
                  <a:schemeClr val="tx2"/>
                </a:solidFill>
              </a:rPr>
              <a:t>Obviously your health, you know. It’s got to be your health. Many times we sit here and we joke now, especially some of us that have been here 12 years or maybe longer and we’ve seen changes, and the job sort of gets more and more demanding and physical, and you think, I can’t see me doing this in another--, sometimes we think in another couple of years or five years, so I dread to think what we’re going to be like if we’ve got to stay to 67, because I know I won’t be able to run around like I do now</a:t>
            </a:r>
            <a:r>
              <a:rPr lang="en-GB" sz="1800" dirty="0" smtClean="0">
                <a:solidFill>
                  <a:schemeClr val="tx2"/>
                </a:solidFill>
              </a:rPr>
              <a:t>. </a:t>
            </a:r>
            <a:r>
              <a:rPr lang="en-GB" sz="1800" dirty="0" smtClean="0"/>
              <a:t>(Female employee, HO)</a:t>
            </a:r>
          </a:p>
          <a:p>
            <a:pPr marL="0" indent="0">
              <a:buNone/>
            </a:pPr>
            <a:r>
              <a:rPr lang="en-GB" sz="1800" dirty="0">
                <a:solidFill>
                  <a:schemeClr val="tx2"/>
                </a:solidFill>
              </a:rPr>
              <a:t>I’d like to go pretty soon, actually, but I can’t afford it. It basically comes down to money, </a:t>
            </a:r>
            <a:r>
              <a:rPr lang="en-GB" sz="1800" dirty="0" smtClean="0">
                <a:solidFill>
                  <a:schemeClr val="tx2"/>
                </a:solidFill>
              </a:rPr>
              <a:t>really</a:t>
            </a:r>
            <a:r>
              <a:rPr lang="en-GB" sz="1800" dirty="0">
                <a:solidFill>
                  <a:schemeClr val="tx2"/>
                </a:solidFill>
              </a:rPr>
              <a:t>. I mean, you’re not going to get much in the State Pension and, you know, they keep putting the age up and quite frankly, I can’t see me physically and mentally being able to do this job, you know, at those ages they’re talking about. I think it’s 66 for </a:t>
            </a:r>
            <a:r>
              <a:rPr lang="en-GB" sz="1800" dirty="0" smtClean="0">
                <a:solidFill>
                  <a:schemeClr val="tx2"/>
                </a:solidFill>
              </a:rPr>
              <a:t>me </a:t>
            </a:r>
            <a:r>
              <a:rPr lang="en-GB" sz="1800" dirty="0" smtClean="0"/>
              <a:t>(Female employee, HO)</a:t>
            </a:r>
            <a:endParaRPr lang="en-GB" sz="1800" dirty="0"/>
          </a:p>
          <a:p>
            <a:pPr marL="0" indent="0">
              <a:buNone/>
            </a:pPr>
            <a:endParaRPr lang="en-GB" sz="1800" dirty="0"/>
          </a:p>
          <a:p>
            <a:pPr marL="0" indent="0">
              <a:buNone/>
            </a:pPr>
            <a:endParaRPr lang="en-GB" dirty="0"/>
          </a:p>
        </p:txBody>
      </p:sp>
      <p:sp>
        <p:nvSpPr>
          <p:cNvPr id="4" name="Slide Number Placeholder 3"/>
          <p:cNvSpPr>
            <a:spLocks noGrp="1"/>
          </p:cNvSpPr>
          <p:nvPr>
            <p:ph type="sldNum" sz="quarter" idx="4"/>
          </p:nvPr>
        </p:nvSpPr>
        <p:spPr/>
        <p:txBody>
          <a:bodyPr/>
          <a:lstStyle/>
          <a:p>
            <a:pPr algn="l"/>
            <a:r>
              <a:rPr lang="en-US" dirty="0" smtClean="0">
                <a:solidFill>
                  <a:srgbClr val="000000"/>
                </a:solidFill>
              </a:rPr>
              <a:t>Page </a:t>
            </a:r>
            <a:fld id="{BB9ACB3B-81A4-6247-87B5-FC3E0A04C89B}" type="slidenum">
              <a:rPr lang="en-US" smtClean="0">
                <a:solidFill>
                  <a:srgbClr val="000000"/>
                </a:solidFill>
              </a:rPr>
              <a:pPr algn="l"/>
              <a:t>9</a:t>
            </a:fld>
            <a:endParaRPr lang="en-US" dirty="0">
              <a:solidFill>
                <a:srgbClr val="000000"/>
              </a:solidFill>
            </a:endParaRPr>
          </a:p>
        </p:txBody>
      </p:sp>
    </p:spTree>
    <p:extLst>
      <p:ext uri="{BB962C8B-B14F-4D97-AF65-F5344CB8AC3E}">
        <p14:creationId xmlns:p14="http://schemas.microsoft.com/office/powerpoint/2010/main" val="2801491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kent2013">
  <a:themeElements>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fontScheme name="bulletsandcolour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2">
        <a:dk1>
          <a:srgbClr val="000000"/>
        </a:dk1>
        <a:lt1>
          <a:srgbClr val="F9F8F5"/>
        </a:lt1>
        <a:dk2>
          <a:srgbClr val="003882"/>
        </a:dk2>
        <a:lt2>
          <a:srgbClr val="808080"/>
        </a:lt2>
        <a:accent1>
          <a:srgbClr val="008AC4"/>
        </a:accent1>
        <a:accent2>
          <a:srgbClr val="A8034F"/>
        </a:accent2>
        <a:accent3>
          <a:srgbClr val="FBFBF9"/>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3">
        <a:dk1>
          <a:srgbClr val="000000"/>
        </a:dk1>
        <a:lt1>
          <a:srgbClr val="FFFFFF"/>
        </a:lt1>
        <a:dk2>
          <a:srgbClr val="003882"/>
        </a:dk2>
        <a:lt2>
          <a:srgbClr val="808080"/>
        </a:lt2>
        <a:accent1>
          <a:srgbClr val="008AC4"/>
        </a:accent1>
        <a:accent2>
          <a:srgbClr val="B8CCDE"/>
        </a:accent2>
        <a:accent3>
          <a:srgbClr val="FFFFFF"/>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4">
        <a:dk1>
          <a:srgbClr val="000000"/>
        </a:dk1>
        <a:lt1>
          <a:srgbClr val="F9F8F5"/>
        </a:lt1>
        <a:dk2>
          <a:srgbClr val="003882"/>
        </a:dk2>
        <a:lt2>
          <a:srgbClr val="808080"/>
        </a:lt2>
        <a:accent1>
          <a:srgbClr val="008AC4"/>
        </a:accent1>
        <a:accent2>
          <a:srgbClr val="B8CCDE"/>
        </a:accent2>
        <a:accent3>
          <a:srgbClr val="FBFBF9"/>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5">
        <a:dk1>
          <a:srgbClr val="000000"/>
        </a:dk1>
        <a:lt1>
          <a:srgbClr val="FFFFFF"/>
        </a:lt1>
        <a:dk2>
          <a:srgbClr val="003882"/>
        </a:dk2>
        <a:lt2>
          <a:srgbClr val="808080"/>
        </a:lt2>
        <a:accent1>
          <a:srgbClr val="B4035C"/>
        </a:accent1>
        <a:accent2>
          <a:srgbClr val="E29A74"/>
        </a:accent2>
        <a:accent3>
          <a:srgbClr val="FFFFFF"/>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6">
        <a:dk1>
          <a:srgbClr val="000000"/>
        </a:dk1>
        <a:lt1>
          <a:srgbClr val="F9F8F5"/>
        </a:lt1>
        <a:dk2>
          <a:srgbClr val="003882"/>
        </a:dk2>
        <a:lt2>
          <a:srgbClr val="808080"/>
        </a:lt2>
        <a:accent1>
          <a:srgbClr val="B4035C"/>
        </a:accent1>
        <a:accent2>
          <a:srgbClr val="E29A74"/>
        </a:accent2>
        <a:accent3>
          <a:srgbClr val="FBFBF9"/>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7">
        <a:dk1>
          <a:srgbClr val="000000"/>
        </a:dk1>
        <a:lt1>
          <a:srgbClr val="FFFFFF"/>
        </a:lt1>
        <a:dk2>
          <a:srgbClr val="003882"/>
        </a:dk2>
        <a:lt2>
          <a:srgbClr val="808080"/>
        </a:lt2>
        <a:accent1>
          <a:srgbClr val="664A78"/>
        </a:accent1>
        <a:accent2>
          <a:srgbClr val="A891B0"/>
        </a:accent2>
        <a:accent3>
          <a:srgbClr val="FFFFFF"/>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8">
        <a:dk1>
          <a:srgbClr val="000000"/>
        </a:dk1>
        <a:lt1>
          <a:srgbClr val="FFFFFF"/>
        </a:lt1>
        <a:dk2>
          <a:srgbClr val="003882"/>
        </a:dk2>
        <a:lt2>
          <a:srgbClr val="808080"/>
        </a:lt2>
        <a:accent1>
          <a:srgbClr val="007A5E"/>
        </a:accent1>
        <a:accent2>
          <a:srgbClr val="A8B50A"/>
        </a:accent2>
        <a:accent3>
          <a:srgbClr val="FFFFFF"/>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9">
        <a:dk1>
          <a:srgbClr val="000000"/>
        </a:dk1>
        <a:lt1>
          <a:srgbClr val="FFFFFF"/>
        </a:lt1>
        <a:dk2>
          <a:srgbClr val="003882"/>
        </a:dk2>
        <a:lt2>
          <a:srgbClr val="808080"/>
        </a:lt2>
        <a:accent1>
          <a:srgbClr val="DE5433"/>
        </a:accent1>
        <a:accent2>
          <a:srgbClr val="E87D0D"/>
        </a:accent2>
        <a:accent3>
          <a:srgbClr val="FFFFFF"/>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
      <a:clrScheme name="bulletsandcolours 10">
        <a:dk1>
          <a:srgbClr val="000000"/>
        </a:dk1>
        <a:lt1>
          <a:srgbClr val="F9F8F5"/>
        </a:lt1>
        <a:dk2>
          <a:srgbClr val="003882"/>
        </a:dk2>
        <a:lt2>
          <a:srgbClr val="808080"/>
        </a:lt2>
        <a:accent1>
          <a:srgbClr val="664A78"/>
        </a:accent1>
        <a:accent2>
          <a:srgbClr val="A891B0"/>
        </a:accent2>
        <a:accent3>
          <a:srgbClr val="FBFBF9"/>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11">
        <a:dk1>
          <a:srgbClr val="000000"/>
        </a:dk1>
        <a:lt1>
          <a:srgbClr val="F9F8F5"/>
        </a:lt1>
        <a:dk2>
          <a:srgbClr val="003882"/>
        </a:dk2>
        <a:lt2>
          <a:srgbClr val="808080"/>
        </a:lt2>
        <a:accent1>
          <a:srgbClr val="007A5E"/>
        </a:accent1>
        <a:accent2>
          <a:srgbClr val="A8B50A"/>
        </a:accent2>
        <a:accent3>
          <a:srgbClr val="FBFBF9"/>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12">
        <a:dk1>
          <a:srgbClr val="000000"/>
        </a:dk1>
        <a:lt1>
          <a:srgbClr val="F9F8F5"/>
        </a:lt1>
        <a:dk2>
          <a:srgbClr val="003882"/>
        </a:dk2>
        <a:lt2>
          <a:srgbClr val="808080"/>
        </a:lt2>
        <a:accent1>
          <a:srgbClr val="DE5433"/>
        </a:accent1>
        <a:accent2>
          <a:srgbClr val="E87D0D"/>
        </a:accent2>
        <a:accent3>
          <a:srgbClr val="FBFBF9"/>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20773</TotalTime>
  <Words>2057</Words>
  <Application>Microsoft Office PowerPoint</Application>
  <PresentationFormat>On-screen Show (4:3)</PresentationFormat>
  <Paragraphs>198</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Schoolbook</vt:lpstr>
      <vt:lpstr>Times New Roman</vt:lpstr>
      <vt:lpstr>kent2013</vt:lpstr>
      <vt:lpstr>Managing the Health Issues of Older Workers: Experience from 4 UK Organisations</vt:lpstr>
      <vt:lpstr>UNCERTAIN FUTURES: MANAGING LATE-CAREER TRANSITIONS AND EXTENDED WORKING LIVES</vt:lpstr>
      <vt:lpstr>Policy Developments</vt:lpstr>
      <vt:lpstr>Research Objectives</vt:lpstr>
      <vt:lpstr>Why Look at Health?</vt:lpstr>
      <vt:lpstr>Case Study Participants</vt:lpstr>
      <vt:lpstr>Participant Characteristics</vt:lpstr>
      <vt:lpstr>Approach to occupational health and key issues</vt:lpstr>
      <vt:lpstr>Employee perspectives (1)</vt:lpstr>
      <vt:lpstr>Employee perspectives (2)</vt:lpstr>
      <vt:lpstr>Employee perspectives (3)</vt:lpstr>
      <vt:lpstr>Measures that could aid older workers</vt:lpstr>
      <vt:lpstr>Day to day occupational health issues:</vt:lpstr>
      <vt:lpstr>The Availability of Flexible Options</vt:lpstr>
      <vt:lpstr>Losing Flexibility Due to Equalities Legislation</vt:lpstr>
      <vt:lpstr>Losing Flexibility Due to Commercial Pressures</vt:lpstr>
      <vt:lpstr>Phased or Gradual Retirement</vt:lpstr>
      <vt:lpstr>Informal accommodations</vt:lpstr>
      <vt:lpstr>Conclusions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Sarah Vickerstaff</cp:lastModifiedBy>
  <cp:revision>154</cp:revision>
  <cp:lastPrinted>2017-07-17T13:50:36Z</cp:lastPrinted>
  <dcterms:created xsi:type="dcterms:W3CDTF">2016-01-30T11:57:27Z</dcterms:created>
  <dcterms:modified xsi:type="dcterms:W3CDTF">2017-09-06T12:09:12Z</dcterms:modified>
</cp:coreProperties>
</file>